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4D4"/>
    <a:srgbClr val="AA322F"/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74082" autoAdjust="0"/>
  </p:normalViewPr>
  <p:slideViewPr>
    <p:cSldViewPr>
      <p:cViewPr varScale="1">
        <p:scale>
          <a:sx n="93" d="100"/>
          <a:sy n="93" d="100"/>
        </p:scale>
        <p:origin x="12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25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044" y="0"/>
            <a:ext cx="3075258" cy="51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24.01.2023</a:t>
            </a:fld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9649" y="9722557"/>
            <a:ext cx="3549651" cy="5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defTabSz="95744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95" tIns="47297" rIns="94595" bIns="47297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9720921"/>
            <a:ext cx="3076916" cy="512058"/>
          </a:xfrm>
          <a:prstGeom prst="rect">
            <a:avLst/>
          </a:prstGeom>
        </p:spPr>
        <p:txBody>
          <a:bodyPr vert="horz" lIns="94595" tIns="47297" rIns="94595" bIns="472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9931" y="4862097"/>
            <a:ext cx="5679440" cy="4605250"/>
          </a:xfrm>
          <a:prstGeom prst="rect">
            <a:avLst/>
          </a:prstGeom>
        </p:spPr>
        <p:txBody>
          <a:bodyPr vert="horz" lIns="94595" tIns="47297" rIns="94595" bIns="4729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 smtClean="0"/>
              <a:pPr>
                <a:defRPr/>
              </a:pPr>
              <a:t>24.01.2023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2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9632" cy="6859333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24379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-4233" y="13276"/>
            <a:ext cx="121932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0"/>
          <p:cNvSpPr>
            <a:spLocks/>
          </p:cNvSpPr>
          <p:nvPr userDrawn="1"/>
        </p:nvSpPr>
        <p:spPr bwMode="auto">
          <a:xfrm>
            <a:off x="-21196" y="438944"/>
            <a:ext cx="12222000" cy="5980112"/>
          </a:xfrm>
          <a:custGeom>
            <a:avLst/>
            <a:gdLst>
              <a:gd name="T0" fmla="*/ 0 w 33863"/>
              <a:gd name="T1" fmla="*/ 14378 h 16605"/>
              <a:gd name="T2" fmla="*/ 0 w 33863"/>
              <a:gd name="T3" fmla="*/ 6735 h 16605"/>
              <a:gd name="T4" fmla="*/ 33863 w 33863"/>
              <a:gd name="T5" fmla="*/ 0 h 16605"/>
              <a:gd name="T6" fmla="*/ 33863 w 33863"/>
              <a:gd name="T7" fmla="*/ 16605 h 16605"/>
              <a:gd name="T8" fmla="*/ 0 w 33863"/>
              <a:gd name="T9" fmla="*/ 14378 h 16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63" h="16605">
                <a:moveTo>
                  <a:pt x="0" y="14378"/>
                </a:moveTo>
                <a:lnTo>
                  <a:pt x="0" y="6735"/>
                </a:lnTo>
                <a:lnTo>
                  <a:pt x="33863" y="0"/>
                </a:lnTo>
                <a:lnTo>
                  <a:pt x="33863" y="16605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3429000"/>
            <a:ext cx="10081120" cy="1584176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-4233" y="332656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4099" y="6453336"/>
            <a:ext cx="12173668" cy="43204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527381" y="5877272"/>
            <a:ext cx="1008112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42700" y="6552728"/>
            <a:ext cx="745067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-10485" y="39064"/>
            <a:ext cx="12198252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tabLst>
                <a:tab pos="4127500" algn="l"/>
              </a:tabLst>
              <a:defRPr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6"/>
            <a:ext cx="12193200" cy="6861341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0562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13276"/>
            <a:ext cx="12187263" cy="685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69368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3276"/>
            <a:ext cx="12193200" cy="6861341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79677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20396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7" y="821"/>
            <a:ext cx="12204224" cy="5361749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  <a:gd name="connsiteX0" fmla="*/ 1307 w 9153168"/>
              <a:gd name="connsiteY0" fmla="*/ 2454205 h 5361749"/>
              <a:gd name="connsiteX1" fmla="*/ 9145406 w 9153168"/>
              <a:gd name="connsiteY1" fmla="*/ 0 h 5361749"/>
              <a:gd name="connsiteX2" fmla="*/ 9151995 w 9153168"/>
              <a:gd name="connsiteY2" fmla="*/ 5361749 h 5361749"/>
              <a:gd name="connsiteX3" fmla="*/ 0 w 9153168"/>
              <a:gd name="connsiteY3" fmla="*/ 3750816 h 5361749"/>
              <a:gd name="connsiteX4" fmla="*/ 1307 w 9153168"/>
              <a:gd name="connsiteY4" fmla="*/ 2454205 h 536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168" h="5361749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7857" y="3744412"/>
                  <a:pt x="9151995" y="5361749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15415" y="4840663"/>
            <a:ext cx="7440826" cy="864096"/>
          </a:xfrm>
        </p:spPr>
        <p:txBody>
          <a:bodyPr/>
          <a:lstStyle>
            <a:lvl1pPr>
              <a:defRPr sz="3000" b="0">
                <a:solidFill>
                  <a:srgbClr val="AA322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3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5414" y="5741534"/>
            <a:ext cx="7440827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4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0" y="836615"/>
            <a:ext cx="1054100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3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23913" y="6540500"/>
            <a:ext cx="11369675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704638" y="6540500"/>
            <a:ext cx="483128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17242" y="836615"/>
            <a:ext cx="1053867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773240"/>
            <a:ext cx="1057225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12624" y="6552728"/>
            <a:ext cx="475142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40500"/>
            <a:ext cx="823913" cy="330200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343 w 687"/>
              <a:gd name="T1" fmla="*/ 449 h 449"/>
              <a:gd name="T2" fmla="*/ 336 w 687"/>
              <a:gd name="T3" fmla="*/ 449 h 449"/>
              <a:gd name="T4" fmla="*/ 336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6 w 687"/>
              <a:gd name="T17" fmla="*/ 79 h 449"/>
              <a:gd name="T18" fmla="*/ 336 w 687"/>
              <a:gd name="T19" fmla="*/ 0 h 449"/>
              <a:gd name="T20" fmla="*/ 343 w 687"/>
              <a:gd name="T21" fmla="*/ 0 h 449"/>
              <a:gd name="T22" fmla="*/ 351 w 687"/>
              <a:gd name="T23" fmla="*/ 0 h 449"/>
              <a:gd name="T24" fmla="*/ 351 w 687"/>
              <a:gd name="T25" fmla="*/ 79 h 449"/>
              <a:gd name="T26" fmla="*/ 490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0 w 687"/>
              <a:gd name="T35" fmla="*/ 232 h 449"/>
              <a:gd name="T36" fmla="*/ 351 w 687"/>
              <a:gd name="T37" fmla="*/ 371 h 449"/>
              <a:gd name="T38" fmla="*/ 351 w 687"/>
              <a:gd name="T39" fmla="*/ 449 h 449"/>
              <a:gd name="T40" fmla="*/ 343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3" y="449"/>
                </a:moveTo>
                <a:cubicBezTo>
                  <a:pt x="341" y="449"/>
                  <a:pt x="339" y="449"/>
                  <a:pt x="336" y="449"/>
                </a:cubicBezTo>
                <a:lnTo>
                  <a:pt x="336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6" y="79"/>
                </a:lnTo>
                <a:lnTo>
                  <a:pt x="336" y="0"/>
                </a:lnTo>
                <a:cubicBezTo>
                  <a:pt x="339" y="0"/>
                  <a:pt x="341" y="0"/>
                  <a:pt x="343" y="0"/>
                </a:cubicBezTo>
                <a:cubicBezTo>
                  <a:pt x="346" y="0"/>
                  <a:pt x="349" y="0"/>
                  <a:pt x="351" y="0"/>
                </a:cubicBezTo>
                <a:lnTo>
                  <a:pt x="351" y="79"/>
                </a:lnTo>
                <a:lnTo>
                  <a:pt x="490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0" y="232"/>
                </a:lnTo>
                <a:lnTo>
                  <a:pt x="351" y="371"/>
                </a:lnTo>
                <a:lnTo>
                  <a:pt x="351" y="449"/>
                </a:lnTo>
                <a:cubicBezTo>
                  <a:pt x="349" y="449"/>
                  <a:pt x="346" y="449"/>
                  <a:pt x="343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125413" y="6630988"/>
            <a:ext cx="247650" cy="166688"/>
          </a:xfrm>
          <a:custGeom>
            <a:avLst/>
            <a:gdLst>
              <a:gd name="T0" fmla="*/ 490 w 687"/>
              <a:gd name="T1" fmla="*/ 217 h 449"/>
              <a:gd name="T2" fmla="*/ 351 w 687"/>
              <a:gd name="T3" fmla="*/ 79 h 449"/>
              <a:gd name="T4" fmla="*/ 351 w 687"/>
              <a:gd name="T5" fmla="*/ 0 h 449"/>
              <a:gd name="T6" fmla="*/ 687 w 687"/>
              <a:gd name="T7" fmla="*/ 217 h 449"/>
              <a:gd name="T8" fmla="*/ 490 w 687"/>
              <a:gd name="T9" fmla="*/ 217 h 449"/>
              <a:gd name="T10" fmla="*/ 351 w 687"/>
              <a:gd name="T11" fmla="*/ 449 h 449"/>
              <a:gd name="T12" fmla="*/ 351 w 687"/>
              <a:gd name="T13" fmla="*/ 449 h 449"/>
              <a:gd name="T14" fmla="*/ 351 w 687"/>
              <a:gd name="T15" fmla="*/ 371 h 449"/>
              <a:gd name="T16" fmla="*/ 490 w 687"/>
              <a:gd name="T17" fmla="*/ 232 h 449"/>
              <a:gd name="T18" fmla="*/ 687 w 687"/>
              <a:gd name="T19" fmla="*/ 232 h 449"/>
              <a:gd name="T20" fmla="*/ 351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6 w 687"/>
              <a:gd name="T29" fmla="*/ 0 h 449"/>
              <a:gd name="T30" fmla="*/ 336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6 w 687"/>
              <a:gd name="T41" fmla="*/ 371 h 449"/>
              <a:gd name="T42" fmla="*/ 336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0" y="217"/>
                </a:moveTo>
                <a:lnTo>
                  <a:pt x="351" y="79"/>
                </a:lnTo>
                <a:lnTo>
                  <a:pt x="351" y="0"/>
                </a:lnTo>
                <a:cubicBezTo>
                  <a:pt x="533" y="3"/>
                  <a:pt x="681" y="98"/>
                  <a:pt x="687" y="217"/>
                </a:cubicBezTo>
                <a:lnTo>
                  <a:pt x="490" y="217"/>
                </a:lnTo>
                <a:close/>
                <a:moveTo>
                  <a:pt x="351" y="449"/>
                </a:moveTo>
                <a:lnTo>
                  <a:pt x="351" y="449"/>
                </a:lnTo>
                <a:lnTo>
                  <a:pt x="351" y="371"/>
                </a:lnTo>
                <a:lnTo>
                  <a:pt x="490" y="232"/>
                </a:lnTo>
                <a:lnTo>
                  <a:pt x="687" y="232"/>
                </a:lnTo>
                <a:cubicBezTo>
                  <a:pt x="681" y="351"/>
                  <a:pt x="533" y="447"/>
                  <a:pt x="351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6" y="0"/>
                </a:cubicBezTo>
                <a:lnTo>
                  <a:pt x="336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6" y="371"/>
                </a:lnTo>
                <a:lnTo>
                  <a:pt x="336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11163" y="6627813"/>
            <a:ext cx="290513" cy="174625"/>
          </a:xfrm>
          <a:custGeom>
            <a:avLst/>
            <a:gdLst>
              <a:gd name="T0" fmla="*/ 144 w 805"/>
              <a:gd name="T1" fmla="*/ 458 h 469"/>
              <a:gd name="T2" fmla="*/ 279 w 805"/>
              <a:gd name="T3" fmla="*/ 332 h 469"/>
              <a:gd name="T4" fmla="*/ 187 w 805"/>
              <a:gd name="T5" fmla="*/ 225 h 469"/>
              <a:gd name="T6" fmla="*/ 187 w 805"/>
              <a:gd name="T7" fmla="*/ 221 h 469"/>
              <a:gd name="T8" fmla="*/ 264 w 805"/>
              <a:gd name="T9" fmla="*/ 115 h 469"/>
              <a:gd name="T10" fmla="*/ 246 w 805"/>
              <a:gd name="T11" fmla="*/ 56 h 469"/>
              <a:gd name="T12" fmla="*/ 146 w 805"/>
              <a:gd name="T13" fmla="*/ 10 h 469"/>
              <a:gd name="T14" fmla="*/ 0 w 805"/>
              <a:gd name="T15" fmla="*/ 10 h 469"/>
              <a:gd name="T16" fmla="*/ 0 w 805"/>
              <a:gd name="T17" fmla="*/ 458 h 469"/>
              <a:gd name="T18" fmla="*/ 144 w 805"/>
              <a:gd name="T19" fmla="*/ 458 h 469"/>
              <a:gd name="T20" fmla="*/ 57 w 805"/>
              <a:gd name="T21" fmla="*/ 248 h 469"/>
              <a:gd name="T22" fmla="*/ 118 w 805"/>
              <a:gd name="T23" fmla="*/ 248 h 469"/>
              <a:gd name="T24" fmla="*/ 221 w 805"/>
              <a:gd name="T25" fmla="*/ 332 h 469"/>
              <a:gd name="T26" fmla="*/ 138 w 805"/>
              <a:gd name="T27" fmla="*/ 408 h 469"/>
              <a:gd name="T28" fmla="*/ 57 w 805"/>
              <a:gd name="T29" fmla="*/ 408 h 469"/>
              <a:gd name="T30" fmla="*/ 57 w 805"/>
              <a:gd name="T31" fmla="*/ 248 h 469"/>
              <a:gd name="T32" fmla="*/ 57 w 805"/>
              <a:gd name="T33" fmla="*/ 59 h 469"/>
              <a:gd name="T34" fmla="*/ 138 w 805"/>
              <a:gd name="T35" fmla="*/ 59 h 469"/>
              <a:gd name="T36" fmla="*/ 207 w 805"/>
              <a:gd name="T37" fmla="*/ 127 h 469"/>
              <a:gd name="T38" fmla="*/ 141 w 805"/>
              <a:gd name="T39" fmla="*/ 198 h 469"/>
              <a:gd name="T40" fmla="*/ 57 w 805"/>
              <a:gd name="T41" fmla="*/ 198 h 469"/>
              <a:gd name="T42" fmla="*/ 57 w 805"/>
              <a:gd name="T43" fmla="*/ 59 h 469"/>
              <a:gd name="T44" fmla="*/ 439 w 805"/>
              <a:gd name="T45" fmla="*/ 10 h 469"/>
              <a:gd name="T46" fmla="*/ 381 w 805"/>
              <a:gd name="T47" fmla="*/ 10 h 469"/>
              <a:gd name="T48" fmla="*/ 381 w 805"/>
              <a:gd name="T49" fmla="*/ 458 h 469"/>
              <a:gd name="T50" fmla="*/ 439 w 805"/>
              <a:gd name="T51" fmla="*/ 458 h 469"/>
              <a:gd name="T52" fmla="*/ 439 w 805"/>
              <a:gd name="T53" fmla="*/ 10 h 469"/>
              <a:gd name="T54" fmla="*/ 534 w 805"/>
              <a:gd name="T55" fmla="*/ 325 h 469"/>
              <a:gd name="T56" fmla="*/ 665 w 805"/>
              <a:gd name="T57" fmla="*/ 467 h 469"/>
              <a:gd name="T58" fmla="*/ 805 w 805"/>
              <a:gd name="T59" fmla="*/ 343 h 469"/>
              <a:gd name="T60" fmla="*/ 603 w 805"/>
              <a:gd name="T61" fmla="*/ 116 h 469"/>
              <a:gd name="T62" fmla="*/ 672 w 805"/>
              <a:gd name="T63" fmla="*/ 50 h 469"/>
              <a:gd name="T64" fmla="*/ 741 w 805"/>
              <a:gd name="T65" fmla="*/ 131 h 469"/>
              <a:gd name="T66" fmla="*/ 801 w 805"/>
              <a:gd name="T67" fmla="*/ 131 h 469"/>
              <a:gd name="T68" fmla="*/ 677 w 805"/>
              <a:gd name="T69" fmla="*/ 0 h 469"/>
              <a:gd name="T70" fmla="*/ 545 w 805"/>
              <a:gd name="T71" fmla="*/ 122 h 469"/>
              <a:gd name="T72" fmla="*/ 746 w 805"/>
              <a:gd name="T73" fmla="*/ 345 h 469"/>
              <a:gd name="T74" fmla="*/ 666 w 805"/>
              <a:gd name="T75" fmla="*/ 418 h 469"/>
              <a:gd name="T76" fmla="*/ 591 w 805"/>
              <a:gd name="T77" fmla="*/ 338 h 469"/>
              <a:gd name="T78" fmla="*/ 591 w 805"/>
              <a:gd name="T79" fmla="*/ 325 h 469"/>
              <a:gd name="T80" fmla="*/ 534 w 805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5" h="469">
                <a:moveTo>
                  <a:pt x="144" y="458"/>
                </a:moveTo>
                <a:cubicBezTo>
                  <a:pt x="195" y="458"/>
                  <a:pt x="279" y="447"/>
                  <a:pt x="279" y="332"/>
                </a:cubicBezTo>
                <a:cubicBezTo>
                  <a:pt x="279" y="271"/>
                  <a:pt x="251" y="232"/>
                  <a:pt x="187" y="225"/>
                </a:cubicBezTo>
                <a:lnTo>
                  <a:pt x="187" y="221"/>
                </a:lnTo>
                <a:cubicBezTo>
                  <a:pt x="245" y="208"/>
                  <a:pt x="264" y="171"/>
                  <a:pt x="264" y="115"/>
                </a:cubicBezTo>
                <a:cubicBezTo>
                  <a:pt x="264" y="106"/>
                  <a:pt x="262" y="80"/>
                  <a:pt x="246" y="56"/>
                </a:cubicBezTo>
                <a:cubicBezTo>
                  <a:pt x="229" y="31"/>
                  <a:pt x="208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1" y="261"/>
                  <a:pt x="221" y="332"/>
                </a:cubicBezTo>
                <a:cubicBezTo>
                  <a:pt x="221" y="365"/>
                  <a:pt x="199" y="408"/>
                  <a:pt x="138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8" y="59"/>
                </a:lnTo>
                <a:cubicBezTo>
                  <a:pt x="186" y="59"/>
                  <a:pt x="207" y="90"/>
                  <a:pt x="207" y="127"/>
                </a:cubicBezTo>
                <a:cubicBezTo>
                  <a:pt x="207" y="171"/>
                  <a:pt x="185" y="198"/>
                  <a:pt x="141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9" y="10"/>
                </a:moveTo>
                <a:lnTo>
                  <a:pt x="381" y="10"/>
                </a:lnTo>
                <a:lnTo>
                  <a:pt x="381" y="458"/>
                </a:lnTo>
                <a:lnTo>
                  <a:pt x="439" y="458"/>
                </a:lnTo>
                <a:lnTo>
                  <a:pt x="439" y="10"/>
                </a:lnTo>
                <a:close/>
                <a:moveTo>
                  <a:pt x="534" y="325"/>
                </a:moveTo>
                <a:cubicBezTo>
                  <a:pt x="533" y="367"/>
                  <a:pt x="533" y="469"/>
                  <a:pt x="665" y="467"/>
                </a:cubicBezTo>
                <a:cubicBezTo>
                  <a:pt x="739" y="467"/>
                  <a:pt x="805" y="437"/>
                  <a:pt x="805" y="343"/>
                </a:cubicBezTo>
                <a:cubicBezTo>
                  <a:pt x="805" y="200"/>
                  <a:pt x="603" y="215"/>
                  <a:pt x="603" y="116"/>
                </a:cubicBezTo>
                <a:cubicBezTo>
                  <a:pt x="603" y="67"/>
                  <a:pt x="638" y="50"/>
                  <a:pt x="672" y="50"/>
                </a:cubicBezTo>
                <a:cubicBezTo>
                  <a:pt x="726" y="50"/>
                  <a:pt x="742" y="82"/>
                  <a:pt x="741" y="131"/>
                </a:cubicBezTo>
                <a:lnTo>
                  <a:pt x="801" y="131"/>
                </a:lnTo>
                <a:cubicBezTo>
                  <a:pt x="805" y="40"/>
                  <a:pt x="759" y="0"/>
                  <a:pt x="677" y="0"/>
                </a:cubicBezTo>
                <a:cubicBezTo>
                  <a:pt x="601" y="0"/>
                  <a:pt x="545" y="43"/>
                  <a:pt x="545" y="122"/>
                </a:cubicBezTo>
                <a:cubicBezTo>
                  <a:pt x="545" y="257"/>
                  <a:pt x="746" y="246"/>
                  <a:pt x="746" y="345"/>
                </a:cubicBezTo>
                <a:cubicBezTo>
                  <a:pt x="746" y="398"/>
                  <a:pt x="711" y="418"/>
                  <a:pt x="666" y="418"/>
                </a:cubicBezTo>
                <a:cubicBezTo>
                  <a:pt x="629" y="418"/>
                  <a:pt x="591" y="398"/>
                  <a:pt x="591" y="338"/>
                </a:cubicBezTo>
                <a:lnTo>
                  <a:pt x="591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12187766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360696" y="4763"/>
            <a:ext cx="989013" cy="6575425"/>
            <a:chOff x="12360275" y="4763"/>
            <a:chExt cx="989013" cy="6575425"/>
          </a:xfrm>
        </p:grpSpPr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7" r:id="rId2"/>
    <p:sldLayoutId id="2147483915" r:id="rId3"/>
    <p:sldLayoutId id="2147483965" r:id="rId4"/>
    <p:sldLayoutId id="2147483966" r:id="rId5"/>
    <p:sldLayoutId id="2147483963" r:id="rId6"/>
    <p:sldLayoutId id="2147483916" r:id="rId7"/>
    <p:sldLayoutId id="2147483917" r:id="rId8"/>
    <p:sldLayoutId id="2147483925" r:id="rId9"/>
    <p:sldLayoutId id="2147483918" r:id="rId10"/>
    <p:sldLayoutId id="2147483929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5415" y="4840663"/>
            <a:ext cx="7440826" cy="864096"/>
          </a:xfrm>
        </p:spPr>
        <p:txBody>
          <a:bodyPr/>
          <a:lstStyle/>
          <a:p>
            <a:r>
              <a:rPr lang="en-GB" dirty="0"/>
              <a:t>Rise of the CBDCs: policy approaches</a:t>
            </a:r>
            <a:br>
              <a:rPr lang="en-GB" dirty="0"/>
            </a:br>
            <a:r>
              <a:rPr lang="en-GB" dirty="0"/>
              <a:t>and technologies -- update 13 January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414" y="5877272"/>
            <a:ext cx="10177130" cy="648072"/>
          </a:xfrm>
        </p:spPr>
        <p:txBody>
          <a:bodyPr/>
          <a:lstStyle/>
          <a:p>
            <a:r>
              <a:rPr lang="en-US" dirty="0"/>
              <a:t>Raphael Auer, Giulio Cornelli and Jon Frost*</a:t>
            </a:r>
          </a:p>
          <a:p>
            <a:endParaRPr lang="en-GB" dirty="0"/>
          </a:p>
          <a:p>
            <a:r>
              <a:rPr lang="en-US" sz="1200" dirty="0"/>
              <a:t>*The views are those of the authors and not necessarily the Bank for International Settlements</a:t>
            </a:r>
            <a:endParaRPr lang="en-GB" sz="1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CBDC research and pilots around the world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5580000"/>
            <a:ext cx="109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BS = The Bahamas; ECCB = Eastern Caribbean Central Bank; HK = Hong Kong SAR; JM = Jamaica; SG = Singapore. The use of this map does not constitute, and should not be construed as constituting, an expression of a position by the BIS regarding the legal status of, or sovereignty of any territory or its authorities, to the delimitation of international frontiers and boundaries and/or to the name and designation of any territory, city or area. Update 13 January 2023.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E43965-FEB9-4A4B-8728-0F37BD78F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303338"/>
            <a:ext cx="10992621" cy="43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50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739" y="836616"/>
            <a:ext cx="10847869" cy="437402"/>
          </a:xfrm>
        </p:spPr>
        <p:txBody>
          <a:bodyPr/>
          <a:lstStyle/>
          <a:p>
            <a:r>
              <a:rPr lang="en-GB" dirty="0"/>
              <a:t>More central banks have CBDC projects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093296"/>
            <a:ext cx="1120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Sources: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August; central banks’ websites.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A8318-6179-49F7-AAB1-28B5052EB806}"/>
              </a:ext>
            </a:extLst>
          </p:cNvPr>
          <p:cNvSpPr txBox="1"/>
          <p:nvPr/>
        </p:nvSpPr>
        <p:spPr>
          <a:xfrm>
            <a:off x="720000" y="5877272"/>
            <a:ext cx="109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 13 January 2023.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2E17DB-3242-4F01-BBF2-89DBA61B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1" y="1587270"/>
            <a:ext cx="9627610" cy="47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Attributes of retail CBDC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52F70-2D06-4D12-9DB8-6F6F612A2AA1}"/>
              </a:ext>
            </a:extLst>
          </p:cNvPr>
          <p:cNvSpPr txBox="1"/>
          <p:nvPr/>
        </p:nvSpPr>
        <p:spPr>
          <a:xfrm>
            <a:off x="10344472" y="5877272"/>
            <a:ext cx="1847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 13 January 2023.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D6510-5E21-4F2C-BF4F-BDFC9253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18" y="1418444"/>
            <a:ext cx="9845364" cy="53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85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Speeches on CBDCs have turned more positive since late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00" y="6238800"/>
            <a:ext cx="1120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R Auer, G Cornelli and J Frost (2020), “Rise of the central bank digital currencies: drivers, approaches and  technologies”, </a:t>
            </a:r>
            <a:r>
              <a:rPr lang="en-GB" sz="1200" i="1" dirty="0"/>
              <a:t>BIS working papers</a:t>
            </a:r>
            <a:r>
              <a:rPr lang="en-GB" sz="1200" dirty="0"/>
              <a:t>, No 880, August.</a:t>
            </a:r>
            <a:endParaRPr lang="en-GB" sz="1200" b="0" dirty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82F15-1FFE-49CB-A8C2-EA8195F396AC}"/>
              </a:ext>
            </a:extLst>
          </p:cNvPr>
          <p:cNvSpPr txBox="1"/>
          <p:nvPr/>
        </p:nvSpPr>
        <p:spPr>
          <a:xfrm>
            <a:off x="720000" y="5877272"/>
            <a:ext cx="109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a typeface="Segoe UI" pitchFamily="34" charset="0"/>
                <a:cs typeface="Segoe UI" pitchFamily="34" charset="0"/>
              </a:rPr>
              <a:t>Update 13 January 2023.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BCE5FF-2BDE-4276-8570-E9CB1EF05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85" y="1591984"/>
            <a:ext cx="9585830" cy="44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74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16-9 BIS" id="{C8478FBB-CD4E-4B5C-B36D-8CC8D0569674}" vid="{2ED63846-14D6-4F4E-BF24-F98418E9F0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1.BIS-16-9 BIS</Template>
  <TotalTime>1581</TotalTime>
  <Words>337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Segoe UI</vt:lpstr>
      <vt:lpstr>Wingdings</vt:lpstr>
      <vt:lpstr>1_tower</vt:lpstr>
      <vt:lpstr>Rise of the CBDCs: policy approaches and technologies -- update 13 January 2023</vt:lpstr>
      <vt:lpstr>CBDC research and pilots around the world</vt:lpstr>
      <vt:lpstr>More central banks have CBDC projects</vt:lpstr>
      <vt:lpstr>Attributes of retail CBDC projects</vt:lpstr>
      <vt:lpstr>Speeches on CBDCs have turned more positive since late 2018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Barrantes, Mario</dc:creator>
  <cp:lastModifiedBy>Cornelli, Giulio</cp:lastModifiedBy>
  <cp:revision>89</cp:revision>
  <cp:lastPrinted>2020-11-20T16:25:04Z</cp:lastPrinted>
  <dcterms:created xsi:type="dcterms:W3CDTF">2020-06-09T12:28:48Z</dcterms:created>
  <dcterms:modified xsi:type="dcterms:W3CDTF">2023-01-24T08:26:23Z</dcterms:modified>
</cp:coreProperties>
</file>