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4D4"/>
    <a:srgbClr val="AA322F"/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74082" autoAdjust="0"/>
  </p:normalViewPr>
  <p:slideViewPr>
    <p:cSldViewPr>
      <p:cViewPr varScale="1">
        <p:scale>
          <a:sx n="49" d="100"/>
          <a:sy n="49" d="100"/>
        </p:scale>
        <p:origin x="133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2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44" y="0"/>
            <a:ext cx="3075258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04.01.2022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9649" y="9722557"/>
            <a:ext cx="3549651" cy="5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" y="9720921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9931" y="4862097"/>
            <a:ext cx="5679440" cy="4605250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04.01.2022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2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9632" cy="6859333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24379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0562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69368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79677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7" r:id="rId2"/>
    <p:sldLayoutId id="2147483915" r:id="rId3"/>
    <p:sldLayoutId id="2147483965" r:id="rId4"/>
    <p:sldLayoutId id="2147483966" r:id="rId5"/>
    <p:sldLayoutId id="2147483963" r:id="rId6"/>
    <p:sldLayoutId id="2147483916" r:id="rId7"/>
    <p:sldLayoutId id="2147483917" r:id="rId8"/>
    <p:sldLayoutId id="2147483925" r:id="rId9"/>
    <p:sldLayoutId id="2147483918" r:id="rId10"/>
    <p:sldLayoutId id="214748392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5415" y="4840663"/>
            <a:ext cx="7440826" cy="864096"/>
          </a:xfrm>
        </p:spPr>
        <p:txBody>
          <a:bodyPr/>
          <a:lstStyle/>
          <a:p>
            <a:r>
              <a:rPr lang="en-GB" dirty="0"/>
              <a:t>Rise of the CBDCs: policy approaches</a:t>
            </a:r>
            <a:br>
              <a:rPr lang="en-GB" dirty="0"/>
            </a:br>
            <a:r>
              <a:rPr lang="en-GB" dirty="0"/>
              <a:t>and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414" y="5877272"/>
            <a:ext cx="10177130" cy="648072"/>
          </a:xfrm>
        </p:spPr>
        <p:txBody>
          <a:bodyPr/>
          <a:lstStyle/>
          <a:p>
            <a:r>
              <a:rPr lang="en-US" dirty="0"/>
              <a:t>Raphael Auer, Giulio Cornelli and Jon Frost*</a:t>
            </a:r>
          </a:p>
          <a:p>
            <a:endParaRPr lang="en-GB" dirty="0"/>
          </a:p>
          <a:p>
            <a:r>
              <a:rPr lang="en-US" sz="1200" dirty="0"/>
              <a:t>*The views are those of the authors and not necessarily the Bank for International Settlements</a:t>
            </a:r>
            <a:endParaRPr lang="en-GB" sz="1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CBDC research and pilots around the world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0000" y="5580000"/>
            <a:ext cx="1044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BS = The Bahamas; ECCB = Eastern Caribbean Central Bank; HK = Hong Kong SAR; JM = </a:t>
            </a:r>
            <a:r>
              <a:rPr lang="en-GB" sz="1200">
                <a:ea typeface="Segoe UI" pitchFamily="34" charset="0"/>
                <a:cs typeface="Segoe UI" pitchFamily="34" charset="0"/>
              </a:rPr>
              <a:t>Jamaica; SG </a:t>
            </a:r>
            <a:r>
              <a:rPr lang="en-GB" sz="1200" dirty="0">
                <a:ea typeface="Segoe UI" pitchFamily="34" charset="0"/>
                <a:cs typeface="Segoe UI" pitchFamily="34" charset="0"/>
              </a:rPr>
              <a:t>= Singapore. The use of this map does not constitute, and should not be construed as constituting, an expression of a position by the BIS regarding the legal status of, or sovereignty of any territory or its authorities, to the delimitation of international frontiers and boundaries and/or to the name and designation of any territory, city or area.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144BD-560A-4074-9E66-64BD5571C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30792"/>
            <a:ext cx="11057032" cy="43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50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739" y="836616"/>
            <a:ext cx="10847869" cy="437402"/>
          </a:xfrm>
        </p:spPr>
        <p:txBody>
          <a:bodyPr/>
          <a:lstStyle/>
          <a:p>
            <a:r>
              <a:rPr lang="en-GB" dirty="0"/>
              <a:t>More central banks have CBDC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093296"/>
            <a:ext cx="1120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Sources: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August; central banks’ websites.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F8A1F2-E384-4E32-B185-928652F8A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9" y="1589756"/>
            <a:ext cx="9628012" cy="4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 of retail CBDC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3F2F7-FA5F-485D-BB97-0A4B2106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18" y="1412773"/>
            <a:ext cx="9845364" cy="53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85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Speeches on CBDCs have turned more positive since late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F8C67C-DAB6-4FC8-B582-F0151835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6" y="1591986"/>
            <a:ext cx="9585823" cy="44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74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-16-9 BIS" id="{C8478FBB-CD4E-4B5C-B36D-8CC8D0569674}" vid="{2ED63846-14D6-4F4E-BF24-F98418E9F0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1.BIS-16-9 BIS</Template>
  <TotalTime>1545</TotalTime>
  <Words>312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Segoe UI</vt:lpstr>
      <vt:lpstr>Wingdings</vt:lpstr>
      <vt:lpstr>1_tower</vt:lpstr>
      <vt:lpstr>Rise of the CBDCs: policy approaches and technologies</vt:lpstr>
      <vt:lpstr>CBDC research and pilots around the world</vt:lpstr>
      <vt:lpstr>More central banks have CBDC projects</vt:lpstr>
      <vt:lpstr>Attributes of retail CBDC projects</vt:lpstr>
      <vt:lpstr>Speeches on CBDCs have turned more positive since late 2018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Barrantes, Mario</dc:creator>
  <cp:lastModifiedBy>Frost, Jon</cp:lastModifiedBy>
  <cp:revision>74</cp:revision>
  <cp:lastPrinted>2020-11-20T16:25:04Z</cp:lastPrinted>
  <dcterms:created xsi:type="dcterms:W3CDTF">2020-06-09T12:28:48Z</dcterms:created>
  <dcterms:modified xsi:type="dcterms:W3CDTF">2022-01-04T19:32:01Z</dcterms:modified>
</cp:coreProperties>
</file>