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29"/>
  </p:handoutMasterIdLst>
  <p:sldIdLst>
    <p:sldId id="256" r:id="rId2"/>
    <p:sldId id="347" r:id="rId3"/>
    <p:sldId id="352" r:id="rId4"/>
    <p:sldId id="353" r:id="rId5"/>
    <p:sldId id="377" r:id="rId6"/>
    <p:sldId id="354" r:id="rId7"/>
    <p:sldId id="355" r:id="rId8"/>
    <p:sldId id="376" r:id="rId9"/>
    <p:sldId id="359" r:id="rId10"/>
    <p:sldId id="358" r:id="rId11"/>
    <p:sldId id="360" r:id="rId12"/>
    <p:sldId id="357" r:id="rId13"/>
    <p:sldId id="361" r:id="rId14"/>
    <p:sldId id="362" r:id="rId15"/>
    <p:sldId id="363" r:id="rId16"/>
    <p:sldId id="364" r:id="rId17"/>
    <p:sldId id="365" r:id="rId18"/>
    <p:sldId id="366" r:id="rId19"/>
    <p:sldId id="367" r:id="rId20"/>
    <p:sldId id="368" r:id="rId21"/>
    <p:sldId id="369" r:id="rId22"/>
    <p:sldId id="373" r:id="rId23"/>
    <p:sldId id="370" r:id="rId24"/>
    <p:sldId id="375" r:id="rId25"/>
    <p:sldId id="378" r:id="rId26"/>
    <p:sldId id="379" r:id="rId27"/>
    <p:sldId id="374" r:id="rId28"/>
  </p:sldIdLst>
  <p:sldSz cx="9144000" cy="6858000" type="screen4x3"/>
  <p:notesSz cx="7099300" cy="10234613"/>
  <p:defaultTextStyle>
    <a:defPPr>
      <a:defRPr lang="en-US"/>
    </a:defPPr>
    <a:lvl1pPr algn="l" rtl="0" fontAlgn="base">
      <a:spcBef>
        <a:spcPct val="0"/>
      </a:spcBef>
      <a:spcAft>
        <a:spcPct val="0"/>
      </a:spcAft>
      <a:defRPr sz="1900" kern="1200" baseline="42000">
        <a:solidFill>
          <a:schemeClr val="tx1"/>
        </a:solidFill>
        <a:latin typeface="Arial" charset="0"/>
        <a:ea typeface="+mn-ea"/>
        <a:cs typeface="Arial" charset="0"/>
      </a:defRPr>
    </a:lvl1pPr>
    <a:lvl2pPr marL="457200" algn="l" rtl="0" fontAlgn="base">
      <a:spcBef>
        <a:spcPct val="0"/>
      </a:spcBef>
      <a:spcAft>
        <a:spcPct val="0"/>
      </a:spcAft>
      <a:defRPr sz="1900" kern="1200" baseline="42000">
        <a:solidFill>
          <a:schemeClr val="tx1"/>
        </a:solidFill>
        <a:latin typeface="Arial" charset="0"/>
        <a:ea typeface="+mn-ea"/>
        <a:cs typeface="Arial" charset="0"/>
      </a:defRPr>
    </a:lvl2pPr>
    <a:lvl3pPr marL="914400" algn="l" rtl="0" fontAlgn="base">
      <a:spcBef>
        <a:spcPct val="0"/>
      </a:spcBef>
      <a:spcAft>
        <a:spcPct val="0"/>
      </a:spcAft>
      <a:defRPr sz="1900" kern="1200" baseline="42000">
        <a:solidFill>
          <a:schemeClr val="tx1"/>
        </a:solidFill>
        <a:latin typeface="Arial" charset="0"/>
        <a:ea typeface="+mn-ea"/>
        <a:cs typeface="Arial" charset="0"/>
      </a:defRPr>
    </a:lvl3pPr>
    <a:lvl4pPr marL="1371600" algn="l" rtl="0" fontAlgn="base">
      <a:spcBef>
        <a:spcPct val="0"/>
      </a:spcBef>
      <a:spcAft>
        <a:spcPct val="0"/>
      </a:spcAft>
      <a:defRPr sz="1900" kern="1200" baseline="42000">
        <a:solidFill>
          <a:schemeClr val="tx1"/>
        </a:solidFill>
        <a:latin typeface="Arial" charset="0"/>
        <a:ea typeface="+mn-ea"/>
        <a:cs typeface="Arial" charset="0"/>
      </a:defRPr>
    </a:lvl4pPr>
    <a:lvl5pPr marL="1828800" algn="l" rtl="0" fontAlgn="base">
      <a:spcBef>
        <a:spcPct val="0"/>
      </a:spcBef>
      <a:spcAft>
        <a:spcPct val="0"/>
      </a:spcAft>
      <a:defRPr sz="1900" kern="1200" baseline="42000">
        <a:solidFill>
          <a:schemeClr val="tx1"/>
        </a:solidFill>
        <a:latin typeface="Arial" charset="0"/>
        <a:ea typeface="+mn-ea"/>
        <a:cs typeface="Arial" charset="0"/>
      </a:defRPr>
    </a:lvl5pPr>
    <a:lvl6pPr marL="2286000" algn="l" defTabSz="914400" rtl="0" eaLnBrk="1" latinLnBrk="0" hangingPunct="1">
      <a:defRPr sz="1900" kern="1200" baseline="42000">
        <a:solidFill>
          <a:schemeClr val="tx1"/>
        </a:solidFill>
        <a:latin typeface="Arial" charset="0"/>
        <a:ea typeface="+mn-ea"/>
        <a:cs typeface="Arial" charset="0"/>
      </a:defRPr>
    </a:lvl6pPr>
    <a:lvl7pPr marL="2743200" algn="l" defTabSz="914400" rtl="0" eaLnBrk="1" latinLnBrk="0" hangingPunct="1">
      <a:defRPr sz="1900" kern="1200" baseline="42000">
        <a:solidFill>
          <a:schemeClr val="tx1"/>
        </a:solidFill>
        <a:latin typeface="Arial" charset="0"/>
        <a:ea typeface="+mn-ea"/>
        <a:cs typeface="Arial" charset="0"/>
      </a:defRPr>
    </a:lvl7pPr>
    <a:lvl8pPr marL="3200400" algn="l" defTabSz="914400" rtl="0" eaLnBrk="1" latinLnBrk="0" hangingPunct="1">
      <a:defRPr sz="1900" kern="1200" baseline="42000">
        <a:solidFill>
          <a:schemeClr val="tx1"/>
        </a:solidFill>
        <a:latin typeface="Arial" charset="0"/>
        <a:ea typeface="+mn-ea"/>
        <a:cs typeface="Arial" charset="0"/>
      </a:defRPr>
    </a:lvl8pPr>
    <a:lvl9pPr marL="3657600" algn="l" defTabSz="914400" rtl="0" eaLnBrk="1" latinLnBrk="0" hangingPunct="1">
      <a:defRPr sz="1900" kern="1200" baseline="420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CB1E0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1" autoAdjust="0"/>
    <p:restoredTop sz="94627" autoAdjust="0"/>
  </p:normalViewPr>
  <p:slideViewPr>
    <p:cSldViewPr>
      <p:cViewPr varScale="1">
        <p:scale>
          <a:sx n="112" d="100"/>
          <a:sy n="112" d="100"/>
        </p:scale>
        <p:origin x="-96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54" y="-84"/>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baseline="0"/>
            </a:lvl1pPr>
          </a:lstStyle>
          <a:p>
            <a:endParaRPr lang="en-US"/>
          </a:p>
        </p:txBody>
      </p:sp>
      <p:sp>
        <p:nvSpPr>
          <p:cNvPr id="563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baseline="0"/>
            </a:lvl1pPr>
          </a:lstStyle>
          <a:p>
            <a:fld id="{3D36ED8A-D080-4664-8566-499E15A81424}" type="datetimeFigureOut">
              <a:rPr lang="en-US"/>
              <a:pPr/>
              <a:t>7/4/2011</a:t>
            </a:fld>
            <a:endParaRPr lang="en-US"/>
          </a:p>
        </p:txBody>
      </p:sp>
      <p:sp>
        <p:nvSpPr>
          <p:cNvPr id="5632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baseline="0"/>
            </a:lvl1pPr>
          </a:lstStyle>
          <a:p>
            <a:endParaRPr lang="en-US"/>
          </a:p>
        </p:txBody>
      </p:sp>
      <p:sp>
        <p:nvSpPr>
          <p:cNvPr id="5632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baseline="0"/>
            </a:lvl1pPr>
          </a:lstStyle>
          <a:p>
            <a:fld id="{CC45500B-7E83-4DA0-908A-5C96D9B6A15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3F7C2E1C-75C1-413A-8C9E-FE8A8D8F8D15}" type="datetimeFigureOut">
              <a:rPr lang="en-US"/>
              <a:pPr>
                <a:defRPr/>
              </a:pPr>
              <a:t>7/4/2011</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4FE7BD78-75E7-4445-B702-09FFD2A523A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8123887-F0F5-4C18-9959-984669F8D76F}" type="datetimeFigureOut">
              <a:rPr lang="en-US"/>
              <a:pPr>
                <a:defRPr/>
              </a:pPr>
              <a:t>7/4/2011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1228638-7FBD-40B2-B62C-F71EF62EA7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7F85AC6E-10F1-483A-B7E2-2A9470F54417}" type="datetimeFigureOut">
              <a:rPr lang="en-US"/>
              <a:pPr>
                <a:defRPr/>
              </a:pPr>
              <a:t>7/4/2011</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C90F7616-5C7E-41F7-9783-FCC5103CD6E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528E5FA-15CB-4EB3-96D0-0E9664A2DB2C}" type="datetimeFigureOut">
              <a:rPr lang="en-US"/>
              <a:pPr>
                <a:defRPr/>
              </a:pPr>
              <a:t>7/4/2011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EE1C4711-9425-4D20-9EEC-D6ACEEC9F97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28600"/>
            <a:ext cx="8153400" cy="990600"/>
          </a:xfrm>
        </p:spPr>
        <p:txBody>
          <a:bodyPr/>
          <a:lstStyle/>
          <a:p>
            <a:r>
              <a:rPr lang="es-ES"/>
              <a:t>Haga clic para modificar el estilo de título del patrón</a:t>
            </a:r>
            <a:endParaRPr lang="es-CL"/>
          </a:p>
        </p:txBody>
      </p:sp>
      <p:sp>
        <p:nvSpPr>
          <p:cNvPr id="3" name="Marcador de tabla 2"/>
          <p:cNvSpPr>
            <a:spLocks noGrp="1"/>
          </p:cNvSpPr>
          <p:nvPr>
            <p:ph type="tbl" idx="1"/>
          </p:nvPr>
        </p:nvSpPr>
        <p:spPr>
          <a:xfrm>
            <a:off x="612775" y="1600200"/>
            <a:ext cx="8153400" cy="4525963"/>
          </a:xfrm>
        </p:spPr>
        <p:txBody>
          <a:bodyPr/>
          <a:lstStyle/>
          <a:p>
            <a:pPr lvl="0"/>
            <a:endParaRPr lang="es-CL" noProof="0"/>
          </a:p>
        </p:txBody>
      </p:sp>
      <p:sp>
        <p:nvSpPr>
          <p:cNvPr id="4" name="Date Placeholder 13"/>
          <p:cNvSpPr>
            <a:spLocks noGrp="1"/>
          </p:cNvSpPr>
          <p:nvPr>
            <p:ph type="dt" sz="half" idx="10"/>
          </p:nvPr>
        </p:nvSpPr>
        <p:spPr/>
        <p:txBody>
          <a:bodyPr/>
          <a:lstStyle>
            <a:lvl1pPr>
              <a:defRPr/>
            </a:lvl1pPr>
          </a:lstStyle>
          <a:p>
            <a:pPr>
              <a:defRPr/>
            </a:pPr>
            <a:fld id="{747E0322-7684-41DC-8CE0-B777894D83F6}" type="datetimeFigureOut">
              <a:rPr lang="en-US"/>
              <a:pPr>
                <a:defRPr/>
              </a:pPr>
              <a:t>7/4/2011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F414428-4C2C-4E8C-8560-3BDFF0D7F91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L"/>
          </a:p>
        </p:txBody>
      </p:sp>
      <p:sp>
        <p:nvSpPr>
          <p:cNvPr id="4" name="Date Placeholder 13"/>
          <p:cNvSpPr>
            <a:spLocks noGrp="1"/>
          </p:cNvSpPr>
          <p:nvPr>
            <p:ph type="dt" sz="half" idx="10"/>
          </p:nvPr>
        </p:nvSpPr>
        <p:spPr/>
        <p:txBody>
          <a:bodyPr/>
          <a:lstStyle>
            <a:lvl1pPr>
              <a:defRPr/>
            </a:lvl1pPr>
          </a:lstStyle>
          <a:p>
            <a:pPr>
              <a:defRPr/>
            </a:pPr>
            <a:fld id="{6C122AB8-CF48-4917-8EA4-6851DDF5CD37}" type="datetimeFigureOut">
              <a:rPr lang="en-US"/>
              <a:pPr>
                <a:defRPr/>
              </a:pPr>
              <a:t>7/4/2011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F814747-7FEA-4D13-92E2-1B7B2446116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228600"/>
            <a:ext cx="8153400" cy="990600"/>
          </a:xfrm>
        </p:spPr>
        <p:txBody>
          <a:bodyPr/>
          <a:lstStyle/>
          <a:p>
            <a:r>
              <a:rPr lang="es-ES"/>
              <a:t>Haga clic para modificar el estilo de título del patrón</a:t>
            </a:r>
            <a:endParaRPr lang="es-CL"/>
          </a:p>
        </p:txBody>
      </p:sp>
      <p:sp>
        <p:nvSpPr>
          <p:cNvPr id="3" name="Marcador de texto 2"/>
          <p:cNvSpPr>
            <a:spLocks noGrp="1"/>
          </p:cNvSpPr>
          <p:nvPr>
            <p:ph type="body" sz="half" idx="1"/>
          </p:nvPr>
        </p:nvSpPr>
        <p:spPr>
          <a:xfrm>
            <a:off x="612775" y="1600200"/>
            <a:ext cx="40005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quarter" idx="2"/>
          </p:nvPr>
        </p:nvSpPr>
        <p:spPr>
          <a:xfrm>
            <a:off x="4765675" y="1600200"/>
            <a:ext cx="40005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contenido 4"/>
          <p:cNvSpPr>
            <a:spLocks noGrp="1"/>
          </p:cNvSpPr>
          <p:nvPr>
            <p:ph sz="quarter" idx="3"/>
          </p:nvPr>
        </p:nvSpPr>
        <p:spPr>
          <a:xfrm>
            <a:off x="4765675" y="3938588"/>
            <a:ext cx="40005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Date Placeholder 13"/>
          <p:cNvSpPr>
            <a:spLocks noGrp="1"/>
          </p:cNvSpPr>
          <p:nvPr>
            <p:ph type="dt" sz="half" idx="10"/>
          </p:nvPr>
        </p:nvSpPr>
        <p:spPr/>
        <p:txBody>
          <a:bodyPr/>
          <a:lstStyle>
            <a:lvl1pPr>
              <a:defRPr/>
            </a:lvl1pPr>
          </a:lstStyle>
          <a:p>
            <a:pPr>
              <a:defRPr/>
            </a:pPr>
            <a:fld id="{67CC007F-E7CD-40BC-9C43-43434CCC1276}" type="datetimeFigureOut">
              <a:rPr lang="en-US"/>
              <a:pPr>
                <a:defRPr/>
              </a:pPr>
              <a:t>7/4/2011</a:t>
            </a:fld>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06000ECE-C61C-473F-BF54-5BBA1DFB67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1064FE9-5B13-4689-87AF-D9A2A5DDCEC0}" type="datetimeFigureOut">
              <a:rPr lang="en-US"/>
              <a:pPr>
                <a:defRPr/>
              </a:pPr>
              <a:t>7/4/2011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CC06A40-7188-45FF-9087-74C8CD5FE9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4E39EDF4-24C1-4D2E-832A-A06D8126AD44}" type="datetimeFigureOut">
              <a:rPr lang="en-US"/>
              <a:pPr>
                <a:defRPr/>
              </a:pPr>
              <a:t>7/4/2011</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8789C8E9-692E-433E-B39F-0AF14574DCC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E733DD7-2E80-4B79-98BA-08B4AE5490C8}" type="datetimeFigureOut">
              <a:rPr lang="en-US"/>
              <a:pPr>
                <a:defRPr/>
              </a:pPr>
              <a:t>7/4/2011</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9A97775C-329A-47CA-87D4-95EAAFF5927A}"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12332D80-8BE0-4B53-AC7B-E68BE2F59F61}" type="datetimeFigureOut">
              <a:rPr lang="en-US"/>
              <a:pPr>
                <a:defRPr/>
              </a:pPr>
              <a:t>7/4/2011</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25E0BB10-4916-4491-AFA6-3F6740E37608}"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5BD53C6-CDCE-4796-BF16-9298640D9216}" type="datetimeFigureOut">
              <a:rPr lang="en-US"/>
              <a:pPr>
                <a:defRPr/>
              </a:pPr>
              <a:t>7/4/2011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A4AA4F69-E327-4BE7-A58D-C99603D8BE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C662C58-71B8-4C36-818E-B1C6291E1668}" type="datetimeFigureOut">
              <a:rPr lang="en-US"/>
              <a:pPr>
                <a:defRPr/>
              </a:pPr>
              <a:t>7/4/2011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8ADFFC5-0370-40E9-9D99-560F78C284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DA05D8B-8B89-45DB-ACB2-11C2BF6C46D4}" type="datetimeFigureOut">
              <a:rPr lang="en-US"/>
              <a:pPr>
                <a:defRPr/>
              </a:pPr>
              <a:t>7/4/2011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03345FA-3CD2-42CF-A8D4-D87833A246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047CE1F-B4F5-410B-B3E6-34E2F54AC487}" type="datetimeFigureOut">
              <a:rPr lang="en-US"/>
              <a:pPr>
                <a:defRPr/>
              </a:pPr>
              <a:t>7/4/2011</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FBD8EDA5-9D7F-4B94-A625-F9781179D5B9}"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baseline="0">
                <a:solidFill>
                  <a:schemeClr val="tx2"/>
                </a:solidFill>
                <a:latin typeface="+mn-lt"/>
                <a:cs typeface="+mn-cs"/>
              </a:defRPr>
            </a:lvl1pPr>
          </a:lstStyle>
          <a:p>
            <a:pPr>
              <a:defRPr/>
            </a:pPr>
            <a:fld id="{B16F4840-0605-4BC6-B8BA-63BCA45BFCAA}" type="datetimeFigureOut">
              <a:rPr lang="en-US"/>
              <a:pPr>
                <a:defRPr/>
              </a:pPr>
              <a:t>7/4/2011</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baseline="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baseline="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baseline="0">
                <a:solidFill>
                  <a:srgbClr val="FFFFFF"/>
                </a:solidFill>
                <a:latin typeface="+mn-lt"/>
                <a:cs typeface="+mn-cs"/>
              </a:defRPr>
            </a:lvl1pPr>
          </a:lstStyle>
          <a:p>
            <a:pPr>
              <a:defRPr/>
            </a:pPr>
            <a:fld id="{29C6676E-F3C7-4CB5-9679-A9C8D0ABCE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1" r:id="rId2"/>
    <p:sldLayoutId id="2147483773" r:id="rId3"/>
    <p:sldLayoutId id="2147483774" r:id="rId4"/>
    <p:sldLayoutId id="2147483775" r:id="rId5"/>
    <p:sldLayoutId id="2147483770" r:id="rId6"/>
    <p:sldLayoutId id="2147483776" r:id="rId7"/>
    <p:sldLayoutId id="2147483769" r:id="rId8"/>
    <p:sldLayoutId id="2147483777" r:id="rId9"/>
    <p:sldLayoutId id="2147483768" r:id="rId10"/>
    <p:sldLayoutId id="2147483778" r:id="rId11"/>
    <p:sldLayoutId id="2147483767" r:id="rId12"/>
    <p:sldLayoutId id="2147483766" r:id="rId13"/>
    <p:sldLayoutId id="2147483765" r:id="rId14"/>
    <p:sldLayoutId id="2147483764" r:id="rId15"/>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1524000" y="3810000"/>
            <a:ext cx="7543800" cy="1828800"/>
          </a:xfrm>
        </p:spPr>
        <p:txBody>
          <a:bodyPr/>
          <a:lstStyle/>
          <a:p>
            <a:pPr eaLnBrk="1" hangingPunct="1">
              <a:defRPr/>
            </a:pPr>
            <a:r>
              <a:rPr lang="es-CL" sz="4000" dirty="0"/>
              <a:t>Was This Time Different?</a:t>
            </a:r>
            <a:br>
              <a:rPr lang="es-CL" sz="4000" dirty="0"/>
            </a:br>
            <a:r>
              <a:rPr lang="es-CL" sz="4000" dirty="0"/>
              <a:t>Fiscal Policy in Commodity Republics</a:t>
            </a:r>
            <a:br>
              <a:rPr lang="es-CL" sz="4000" dirty="0"/>
            </a:br>
            <a:r>
              <a:rPr lang="en-US" sz="3600" cap="none" dirty="0" smtClean="0"/>
              <a:t/>
            </a:r>
            <a:br>
              <a:rPr lang="en-US" sz="3600" cap="none" dirty="0" smtClean="0"/>
            </a:br>
            <a:r>
              <a:rPr lang="en-US" sz="3600" cap="none" dirty="0" smtClean="0"/>
              <a:t/>
            </a:r>
            <a:br>
              <a:rPr lang="en-US" sz="3600" cap="none" dirty="0" smtClean="0"/>
            </a:br>
            <a:r>
              <a:rPr lang="en-US" sz="3200" cap="none" dirty="0" smtClean="0"/>
              <a:t>Luis Felipe </a:t>
            </a:r>
            <a:r>
              <a:rPr lang="en-US" sz="3200" cap="none" dirty="0" err="1"/>
              <a:t>Céspedes</a:t>
            </a:r>
            <a:r>
              <a:rPr lang="en-US" sz="3200" cap="none" dirty="0"/>
              <a:t> </a:t>
            </a:r>
            <a:r>
              <a:rPr lang="en-US" sz="3200" cap="none" dirty="0" smtClean="0"/>
              <a:t>(UAI) </a:t>
            </a:r>
            <a:r>
              <a:rPr lang="en-US" sz="3200" cap="none" dirty="0"/>
              <a:t/>
            </a:r>
            <a:br>
              <a:rPr lang="en-US" sz="3200" cap="none" dirty="0"/>
            </a:br>
            <a:r>
              <a:rPr lang="en-US" sz="3200" cap="none" dirty="0" smtClean="0"/>
              <a:t>Andrés Velasco (Harvard University &amp; NBER)</a:t>
            </a:r>
          </a:p>
        </p:txBody>
      </p:sp>
      <p:sp>
        <p:nvSpPr>
          <p:cNvPr id="18434" name="Subtitle 2"/>
          <p:cNvSpPr>
            <a:spLocks noGrp="1"/>
          </p:cNvSpPr>
          <p:nvPr>
            <p:ph type="subTitle" idx="1"/>
          </p:nvPr>
        </p:nvSpPr>
        <p:spPr>
          <a:xfrm>
            <a:off x="2438400" y="6096000"/>
            <a:ext cx="6705600" cy="685800"/>
          </a:xfrm>
        </p:spPr>
        <p:txBody>
          <a:bodyPr/>
          <a:lstStyle/>
          <a:p>
            <a:pPr eaLnBrk="1" hangingPunct="1"/>
            <a:r>
              <a:rPr lang="es-CL" smtClean="0"/>
              <a:t>10th BIS Annual Conference, 23-24 June 2011</a:t>
            </a:r>
            <a:endParaRPr lang="es-E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r>
              <a:rPr lang="es-CL" smtClean="0"/>
              <a:t>Episodes</a:t>
            </a:r>
            <a:endParaRPr lang="es-ES" smtClean="0"/>
          </a:p>
        </p:txBody>
      </p:sp>
      <p:sp>
        <p:nvSpPr>
          <p:cNvPr id="57346" name="Content Placeholder 4"/>
          <p:cNvSpPr>
            <a:spLocks noGrp="1"/>
          </p:cNvSpPr>
          <p:nvPr>
            <p:ph sz="quarter" idx="2"/>
          </p:nvPr>
        </p:nvSpPr>
        <p:spPr>
          <a:xfrm>
            <a:off x="4845050" y="1524000"/>
            <a:ext cx="3886200" cy="4572000"/>
          </a:xfrm>
        </p:spPr>
        <p:txBody>
          <a:bodyPr/>
          <a:lstStyle/>
          <a:p>
            <a:r>
              <a:rPr lang="en-US" smtClean="0"/>
              <a:t>Episodes before 2000 were on average longer than recent episodes.</a:t>
            </a:r>
          </a:p>
          <a:p>
            <a:r>
              <a:rPr lang="en-US" smtClean="0"/>
              <a:t>However, the current boom episode is still ongoing. </a:t>
            </a:r>
          </a:p>
          <a:p>
            <a:r>
              <a:rPr lang="en-US" smtClean="0"/>
              <a:t>We redefine the boom episode as lasting from its beginning to its peak.</a:t>
            </a:r>
          </a:p>
          <a:p>
            <a:endParaRPr lang="en-US" smtClean="0"/>
          </a:p>
          <a:p>
            <a:endParaRPr lang="en-US" smtClean="0"/>
          </a:p>
        </p:txBody>
      </p:sp>
      <p:pic>
        <p:nvPicPr>
          <p:cNvPr id="57347" name="Picture 1"/>
          <p:cNvPicPr>
            <a:picLocks noChangeAspect="1"/>
          </p:cNvPicPr>
          <p:nvPr/>
        </p:nvPicPr>
        <p:blipFill>
          <a:blip r:embed="rId2"/>
          <a:srcRect/>
          <a:stretch>
            <a:fillRect/>
          </a:stretch>
        </p:blipFill>
        <p:spPr bwMode="auto">
          <a:xfrm>
            <a:off x="25400" y="2451100"/>
            <a:ext cx="4546600" cy="195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p:cNvSpPr>
            <a:spLocks noGrp="1"/>
          </p:cNvSpPr>
          <p:nvPr>
            <p:ph type="title"/>
          </p:nvPr>
        </p:nvSpPr>
        <p:spPr/>
        <p:txBody>
          <a:bodyPr/>
          <a:lstStyle/>
          <a:p>
            <a:r>
              <a:rPr lang="en-US" smtClean="0"/>
              <a:t>Commodity prices around episodes</a:t>
            </a:r>
          </a:p>
        </p:txBody>
      </p:sp>
      <p:pic>
        <p:nvPicPr>
          <p:cNvPr id="58370" name="Picture 2"/>
          <p:cNvPicPr>
            <a:picLocks noChangeAspect="1"/>
          </p:cNvPicPr>
          <p:nvPr/>
        </p:nvPicPr>
        <p:blipFill>
          <a:blip r:embed="rId2"/>
          <a:srcRect/>
          <a:stretch>
            <a:fillRect/>
          </a:stretch>
        </p:blipFill>
        <p:spPr bwMode="auto">
          <a:xfrm>
            <a:off x="1295400" y="1752600"/>
            <a:ext cx="6464300" cy="4216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533400" y="228600"/>
            <a:ext cx="8686800" cy="990600"/>
          </a:xfrm>
        </p:spPr>
        <p:txBody>
          <a:bodyPr/>
          <a:lstStyle/>
          <a:p>
            <a:pPr>
              <a:lnSpc>
                <a:spcPct val="70000"/>
              </a:lnSpc>
            </a:pPr>
            <a:r>
              <a:rPr lang="es-CL" sz="4000" smtClean="0"/>
              <a:t>Fiscal variables around commodity </a:t>
            </a:r>
            <a:br>
              <a:rPr lang="es-CL" sz="4000" smtClean="0"/>
            </a:br>
            <a:r>
              <a:rPr lang="es-CL" sz="4000" smtClean="0"/>
              <a:t>price booms: fiscal balance</a:t>
            </a:r>
            <a:endParaRPr lang="es-ES" sz="4000" smtClean="0"/>
          </a:p>
        </p:txBody>
      </p:sp>
      <p:pic>
        <p:nvPicPr>
          <p:cNvPr id="59394" name="Picture 4"/>
          <p:cNvPicPr>
            <a:picLocks noChangeAspect="1"/>
          </p:cNvPicPr>
          <p:nvPr/>
        </p:nvPicPr>
        <p:blipFill>
          <a:blip r:embed="rId2"/>
          <a:srcRect/>
          <a:stretch>
            <a:fillRect/>
          </a:stretch>
        </p:blipFill>
        <p:spPr bwMode="auto">
          <a:xfrm>
            <a:off x="838200" y="1676400"/>
            <a:ext cx="7404100" cy="482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a:xfrm>
            <a:off x="533400" y="228600"/>
            <a:ext cx="8686800" cy="990600"/>
          </a:xfrm>
        </p:spPr>
        <p:txBody>
          <a:bodyPr/>
          <a:lstStyle/>
          <a:p>
            <a:pPr>
              <a:lnSpc>
                <a:spcPct val="70000"/>
              </a:lnSpc>
            </a:pPr>
            <a:r>
              <a:rPr lang="es-CL" sz="4000" smtClean="0"/>
              <a:t>Fiscal variables around commodity price booms: government revenues</a:t>
            </a:r>
            <a:endParaRPr lang="es-ES" sz="4000" smtClean="0"/>
          </a:p>
        </p:txBody>
      </p:sp>
      <p:pic>
        <p:nvPicPr>
          <p:cNvPr id="60418" name="Picture 4"/>
          <p:cNvPicPr>
            <a:picLocks noChangeAspect="1"/>
          </p:cNvPicPr>
          <p:nvPr/>
        </p:nvPicPr>
        <p:blipFill>
          <a:blip r:embed="rId2"/>
          <a:srcRect/>
          <a:stretch>
            <a:fillRect/>
          </a:stretch>
        </p:blipFill>
        <p:spPr bwMode="auto">
          <a:xfrm>
            <a:off x="863600" y="1676400"/>
            <a:ext cx="74041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533400" y="228600"/>
            <a:ext cx="8839200" cy="990600"/>
          </a:xfrm>
        </p:spPr>
        <p:txBody>
          <a:bodyPr/>
          <a:lstStyle/>
          <a:p>
            <a:pPr>
              <a:lnSpc>
                <a:spcPct val="70000"/>
              </a:lnSpc>
            </a:pPr>
            <a:r>
              <a:rPr lang="es-CL" sz="4000" smtClean="0"/>
              <a:t>Fiscal variables around commodity price booms: government expenditures</a:t>
            </a:r>
            <a:endParaRPr lang="es-ES" sz="4000" smtClean="0"/>
          </a:p>
        </p:txBody>
      </p:sp>
      <p:pic>
        <p:nvPicPr>
          <p:cNvPr id="61442" name="Picture 3"/>
          <p:cNvPicPr>
            <a:picLocks noChangeAspect="1"/>
          </p:cNvPicPr>
          <p:nvPr/>
        </p:nvPicPr>
        <p:blipFill>
          <a:blip r:embed="rId2"/>
          <a:srcRect/>
          <a:stretch>
            <a:fillRect/>
          </a:stretch>
        </p:blipFill>
        <p:spPr bwMode="auto">
          <a:xfrm>
            <a:off x="876300" y="1676400"/>
            <a:ext cx="7391400"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a:xfrm>
            <a:off x="533400" y="228600"/>
            <a:ext cx="8686800" cy="990600"/>
          </a:xfrm>
        </p:spPr>
        <p:txBody>
          <a:bodyPr/>
          <a:lstStyle/>
          <a:p>
            <a:pPr>
              <a:lnSpc>
                <a:spcPct val="70000"/>
              </a:lnSpc>
            </a:pPr>
            <a:r>
              <a:rPr lang="es-CL" smtClean="0"/>
              <a:t>Fiscal variables around </a:t>
            </a:r>
            <a:br>
              <a:rPr lang="es-CL" smtClean="0"/>
            </a:br>
            <a:r>
              <a:rPr lang="es-CL" smtClean="0"/>
              <a:t>commodity price booms</a:t>
            </a:r>
            <a:endParaRPr lang="es-ES" smtClean="0"/>
          </a:p>
        </p:txBody>
      </p:sp>
      <p:sp>
        <p:nvSpPr>
          <p:cNvPr id="62466" name="Rectangle 3"/>
          <p:cNvSpPr>
            <a:spLocks noGrp="1"/>
          </p:cNvSpPr>
          <p:nvPr>
            <p:ph type="body" idx="1"/>
          </p:nvPr>
        </p:nvSpPr>
        <p:spPr>
          <a:xfrm>
            <a:off x="152400" y="1951038"/>
            <a:ext cx="8839200" cy="4525962"/>
          </a:xfrm>
        </p:spPr>
        <p:txBody>
          <a:bodyPr/>
          <a:lstStyle/>
          <a:p>
            <a:r>
              <a:rPr lang="es-CL" sz="3000" smtClean="0"/>
              <a:t>Figures do suggest that something seems to have been different this time around in terms of the conduct of fiscal policy in times of commodity booms. </a:t>
            </a:r>
          </a:p>
          <a:p>
            <a:r>
              <a:rPr lang="es-CL" sz="3000" smtClean="0"/>
              <a:t>But while suggestive, these averages do hide substantial heterogeneity in experiences. </a:t>
            </a:r>
          </a:p>
          <a:p>
            <a:r>
              <a:rPr lang="es-CL" sz="3000" smtClean="0"/>
              <a:t>And to be more revealing, individual performances have to be conditioned on the actual change in commodity prices affecting each country. </a:t>
            </a:r>
            <a:endParaRPr lang="es-ES" sz="3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a:xfrm>
            <a:off x="457200" y="152400"/>
            <a:ext cx="8686800" cy="990600"/>
          </a:xfrm>
        </p:spPr>
        <p:txBody>
          <a:bodyPr/>
          <a:lstStyle/>
          <a:p>
            <a:r>
              <a:rPr lang="es-CL" sz="4500" smtClean="0"/>
              <a:t>Cyclicality of fiscal policy </a:t>
            </a:r>
            <a:r>
              <a:rPr lang="es-CL" sz="4500" smtClean="0">
                <a:latin typeface="Times New Roman" pitchFamily="18" charset="0"/>
              </a:rPr>
              <a:t>I</a:t>
            </a:r>
            <a:endParaRPr lang="es-ES" sz="4500" smtClean="0">
              <a:latin typeface="Times New Roman" pitchFamily="18" charset="0"/>
            </a:endParaRPr>
          </a:p>
        </p:txBody>
      </p:sp>
      <p:sp>
        <p:nvSpPr>
          <p:cNvPr id="63490" name="Rectangle 3"/>
          <p:cNvSpPr>
            <a:spLocks noGrp="1"/>
          </p:cNvSpPr>
          <p:nvPr>
            <p:ph type="body" idx="1"/>
          </p:nvPr>
        </p:nvSpPr>
        <p:spPr>
          <a:xfrm>
            <a:off x="152400" y="1722438"/>
            <a:ext cx="8839200" cy="4525962"/>
          </a:xfrm>
        </p:spPr>
        <p:txBody>
          <a:bodyPr/>
          <a:lstStyle/>
          <a:p>
            <a:r>
              <a:rPr lang="es-CL" smtClean="0"/>
              <a:t>In the first place, in order to obtain measures of the cyclicality of fiscal policy variables we estimate  country-by-country regressions of the form:</a:t>
            </a:r>
          </a:p>
          <a:p>
            <a:endParaRPr lang="es-CL" smtClean="0"/>
          </a:p>
          <a:p>
            <a:endParaRPr lang="es-CL" smtClean="0"/>
          </a:p>
          <a:p>
            <a:r>
              <a:rPr lang="es-CL" smtClean="0"/>
              <a:t>For periods 1965-1985 and 1995-2009. Where </a:t>
            </a:r>
            <a:r>
              <a:rPr lang="es-CL" i="1" smtClean="0"/>
              <a:t>F</a:t>
            </a:r>
            <a:r>
              <a:rPr lang="es-CL" smtClean="0"/>
              <a:t> corresponds to the fiscal variable under analysis. </a:t>
            </a:r>
          </a:p>
          <a:p>
            <a:r>
              <a:rPr lang="es-CL" smtClean="0"/>
              <a:t>This is the same approach to measuring cyclicality adopted by Arreaza et al (1999), Sorensen et al (2001) and Lane (2003).</a:t>
            </a:r>
          </a:p>
          <a:p>
            <a:endParaRPr lang="es-ES" smtClean="0"/>
          </a:p>
        </p:txBody>
      </p:sp>
      <p:pic>
        <p:nvPicPr>
          <p:cNvPr id="63491" name="Picture 1"/>
          <p:cNvPicPr>
            <a:picLocks noChangeAspect="1"/>
          </p:cNvPicPr>
          <p:nvPr/>
        </p:nvPicPr>
        <p:blipFill>
          <a:blip r:embed="rId2"/>
          <a:srcRect/>
          <a:stretch>
            <a:fillRect/>
          </a:stretch>
        </p:blipFill>
        <p:spPr bwMode="auto">
          <a:xfrm>
            <a:off x="-2362200" y="3429000"/>
            <a:ext cx="13792200" cy="63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a:xfrm>
            <a:off x="533400" y="228600"/>
            <a:ext cx="8686800" cy="990600"/>
          </a:xfrm>
        </p:spPr>
        <p:txBody>
          <a:bodyPr/>
          <a:lstStyle/>
          <a:p>
            <a:r>
              <a:rPr lang="es-CL" smtClean="0"/>
              <a:t>Cyclicality of fiscal policy </a:t>
            </a:r>
            <a:r>
              <a:rPr lang="es-CL" smtClean="0">
                <a:latin typeface="Times New Roman" pitchFamily="18" charset="0"/>
              </a:rPr>
              <a:t>I</a:t>
            </a:r>
            <a:endParaRPr lang="es-ES" smtClean="0">
              <a:latin typeface="Times New Roman" pitchFamily="18" charset="0"/>
            </a:endParaRPr>
          </a:p>
        </p:txBody>
      </p:sp>
      <p:pic>
        <p:nvPicPr>
          <p:cNvPr id="64514" name="Picture 4"/>
          <p:cNvPicPr>
            <a:picLocks noChangeAspect="1"/>
          </p:cNvPicPr>
          <p:nvPr/>
        </p:nvPicPr>
        <p:blipFill>
          <a:blip r:embed="rId2"/>
          <a:srcRect/>
          <a:stretch>
            <a:fillRect/>
          </a:stretch>
        </p:blipFill>
        <p:spPr bwMode="auto">
          <a:xfrm>
            <a:off x="76200" y="2028825"/>
            <a:ext cx="899160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a:xfrm>
            <a:off x="609600" y="228600"/>
            <a:ext cx="8686800" cy="990600"/>
          </a:xfrm>
        </p:spPr>
        <p:txBody>
          <a:bodyPr/>
          <a:lstStyle/>
          <a:p>
            <a:r>
              <a:rPr lang="es-CL" smtClean="0"/>
              <a:t>Cyclicality of fiscal policy </a:t>
            </a:r>
            <a:r>
              <a:rPr lang="es-CL" smtClean="0">
                <a:latin typeface="Times New Roman" pitchFamily="18" charset="0"/>
              </a:rPr>
              <a:t>II</a:t>
            </a:r>
            <a:endParaRPr lang="es-ES" smtClean="0">
              <a:latin typeface="Times New Roman" pitchFamily="18" charset="0"/>
            </a:endParaRPr>
          </a:p>
        </p:txBody>
      </p:sp>
      <p:sp>
        <p:nvSpPr>
          <p:cNvPr id="65538" name="Rectangle 3"/>
          <p:cNvSpPr>
            <a:spLocks noGrp="1"/>
          </p:cNvSpPr>
          <p:nvPr>
            <p:ph type="body" idx="1"/>
          </p:nvPr>
        </p:nvSpPr>
        <p:spPr>
          <a:xfrm>
            <a:off x="152400" y="1570038"/>
            <a:ext cx="8839200" cy="4525962"/>
          </a:xfrm>
        </p:spPr>
        <p:txBody>
          <a:bodyPr/>
          <a:lstStyle/>
          <a:p>
            <a:r>
              <a:rPr lang="es-CL" smtClean="0"/>
              <a:t>In a second set of estimations to measure the cyclicality of fiscal policy variables, we estimate country-by-country regressions of the form:</a:t>
            </a:r>
          </a:p>
          <a:p>
            <a:endParaRPr lang="es-CL" smtClean="0"/>
          </a:p>
          <a:p>
            <a:endParaRPr lang="es-CL" smtClean="0"/>
          </a:p>
          <a:p>
            <a:r>
              <a:rPr lang="es-CL" sz="2800" smtClean="0"/>
              <a:t>Estimate for periods 1965-1985 and 1995-2009. </a:t>
            </a:r>
          </a:p>
          <a:p>
            <a:r>
              <a:rPr lang="es-CL" sz="2800" smtClean="0"/>
              <a:t>This approach has been utilized by Gavin and Perotti (1997) and Alesina et al (2008).</a:t>
            </a:r>
          </a:p>
          <a:p>
            <a:r>
              <a:rPr lang="es-CL" sz="2800" smtClean="0"/>
              <a:t>Takes into account that part of the commodity price shock may be more persistent (permanent). </a:t>
            </a:r>
          </a:p>
        </p:txBody>
      </p:sp>
      <p:pic>
        <p:nvPicPr>
          <p:cNvPr id="65539" name="Picture 2"/>
          <p:cNvPicPr>
            <a:picLocks noChangeAspect="1"/>
          </p:cNvPicPr>
          <p:nvPr/>
        </p:nvPicPr>
        <p:blipFill>
          <a:blip r:embed="rId2"/>
          <a:srcRect/>
          <a:stretch>
            <a:fillRect/>
          </a:stretch>
        </p:blipFill>
        <p:spPr bwMode="auto">
          <a:xfrm>
            <a:off x="-609600" y="3276600"/>
            <a:ext cx="10591800" cy="77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p:nvPr>
        </p:nvSpPr>
        <p:spPr>
          <a:xfrm>
            <a:off x="533400" y="228600"/>
            <a:ext cx="8686800" cy="990600"/>
          </a:xfrm>
        </p:spPr>
        <p:txBody>
          <a:bodyPr/>
          <a:lstStyle/>
          <a:p>
            <a:r>
              <a:rPr lang="es-CL" smtClean="0"/>
              <a:t>Cyclicality of fiscal policy </a:t>
            </a:r>
            <a:r>
              <a:rPr lang="es-CL" smtClean="0">
                <a:latin typeface="Times New Roman" pitchFamily="18" charset="0"/>
              </a:rPr>
              <a:t>II</a:t>
            </a:r>
            <a:endParaRPr lang="es-ES" smtClean="0">
              <a:latin typeface="Times New Roman" pitchFamily="18" charset="0"/>
            </a:endParaRPr>
          </a:p>
        </p:txBody>
      </p:sp>
      <p:pic>
        <p:nvPicPr>
          <p:cNvPr id="66562" name="Picture 1"/>
          <p:cNvPicPr>
            <a:picLocks noChangeAspect="1"/>
          </p:cNvPicPr>
          <p:nvPr/>
        </p:nvPicPr>
        <p:blipFill>
          <a:blip r:embed="rId2"/>
          <a:srcRect/>
          <a:stretch>
            <a:fillRect/>
          </a:stretch>
        </p:blipFill>
        <p:spPr bwMode="auto">
          <a:xfrm>
            <a:off x="0" y="2362200"/>
            <a:ext cx="9144000" cy="258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152400" y="228600"/>
            <a:ext cx="9067800" cy="990600"/>
          </a:xfrm>
        </p:spPr>
        <p:txBody>
          <a:bodyPr/>
          <a:lstStyle/>
          <a:p>
            <a:r>
              <a:rPr lang="es-CL" smtClean="0"/>
              <a:t>Fiscal policy “should” be countercyclical</a:t>
            </a:r>
            <a:endParaRPr lang="es-ES" smtClean="0"/>
          </a:p>
        </p:txBody>
      </p:sp>
      <p:sp>
        <p:nvSpPr>
          <p:cNvPr id="19458" name="Rectangle 3"/>
          <p:cNvSpPr>
            <a:spLocks noGrp="1"/>
          </p:cNvSpPr>
          <p:nvPr>
            <p:ph type="body" idx="1"/>
          </p:nvPr>
        </p:nvSpPr>
        <p:spPr>
          <a:xfrm>
            <a:off x="381000" y="1646238"/>
            <a:ext cx="8531225" cy="4525962"/>
          </a:xfrm>
        </p:spPr>
        <p:txBody>
          <a:bodyPr/>
          <a:lstStyle/>
          <a:p>
            <a:r>
              <a:rPr lang="es-CL" smtClean="0"/>
              <a:t>According to standard economic theory, fiscal policy should be countercyclical when facing transitory shocks. </a:t>
            </a:r>
          </a:p>
          <a:p>
            <a:r>
              <a:rPr lang="es-CL" smtClean="0"/>
              <a:t>In the neoclassical smoothing model of Barro (1979), a government should optimally run surpluses in good times and deficits in bad times (if shocks are perceived as transitory, that is).</a:t>
            </a:r>
          </a:p>
          <a:p>
            <a:r>
              <a:rPr lang="es-CL" smtClean="0"/>
              <a:t>That is the same a government should do, though for different reasons, in the standard Keynesian or Neo-Keynesian framework.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a:xfrm>
            <a:off x="533400" y="304800"/>
            <a:ext cx="8686800" cy="990600"/>
          </a:xfrm>
        </p:spPr>
        <p:txBody>
          <a:bodyPr/>
          <a:lstStyle/>
          <a:p>
            <a:r>
              <a:rPr lang="es-CL" smtClean="0"/>
              <a:t>Cyclicality of fiscal policy: summary</a:t>
            </a:r>
            <a:endParaRPr lang="es-ES" smtClean="0"/>
          </a:p>
        </p:txBody>
      </p:sp>
      <p:sp>
        <p:nvSpPr>
          <p:cNvPr id="67586" name="Rectangle 3"/>
          <p:cNvSpPr>
            <a:spLocks noGrp="1"/>
          </p:cNvSpPr>
          <p:nvPr>
            <p:ph type="body" idx="1"/>
          </p:nvPr>
        </p:nvSpPr>
        <p:spPr>
          <a:xfrm>
            <a:off x="152400" y="1981200"/>
            <a:ext cx="8839200" cy="4525963"/>
          </a:xfrm>
        </p:spPr>
        <p:txBody>
          <a:bodyPr/>
          <a:lstStyle/>
          <a:p>
            <a:r>
              <a:rPr lang="es-CL" smtClean="0"/>
              <a:t>The evidence suggests the presence of procyclical fiscal balances in the 1970s and 1980s. The evidence regarding government expenditure is mixed.  </a:t>
            </a:r>
          </a:p>
          <a:p>
            <a:r>
              <a:rPr lang="es-CL" smtClean="0"/>
              <a:t>The recent episode shows a different pattern. In particular, the evidence we present tends to support the view of a more counter-cyclical stance during the recent commodity boom episode.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p:nvPr>
        </p:nvSpPr>
        <p:spPr>
          <a:xfrm>
            <a:off x="533400" y="228600"/>
            <a:ext cx="8686800" cy="990600"/>
          </a:xfrm>
        </p:spPr>
        <p:txBody>
          <a:bodyPr/>
          <a:lstStyle/>
          <a:p>
            <a:pPr>
              <a:lnSpc>
                <a:spcPct val="70000"/>
              </a:lnSpc>
            </a:pPr>
            <a:r>
              <a:rPr lang="es-CL" smtClean="0"/>
              <a:t>What caused the change </a:t>
            </a:r>
            <a:br>
              <a:rPr lang="es-CL" smtClean="0"/>
            </a:br>
            <a:r>
              <a:rPr lang="es-CL" smtClean="0"/>
              <a:t>in fiscal behavior?</a:t>
            </a:r>
            <a:endParaRPr lang="es-ES" smtClean="0"/>
          </a:p>
        </p:txBody>
      </p:sp>
      <p:sp>
        <p:nvSpPr>
          <p:cNvPr id="68610" name="Rectangle 3"/>
          <p:cNvSpPr>
            <a:spLocks noGrp="1"/>
          </p:cNvSpPr>
          <p:nvPr>
            <p:ph type="body" idx="1"/>
          </p:nvPr>
        </p:nvSpPr>
        <p:spPr>
          <a:xfrm>
            <a:off x="152400" y="1951038"/>
            <a:ext cx="8839200" cy="4525962"/>
          </a:xfrm>
        </p:spPr>
        <p:txBody>
          <a:bodyPr/>
          <a:lstStyle/>
          <a:p>
            <a:r>
              <a:rPr lang="es-CL" smtClean="0"/>
              <a:t>Several candidates behind this change:</a:t>
            </a:r>
          </a:p>
          <a:p>
            <a:pPr lvl="1"/>
            <a:r>
              <a:rPr lang="es-CL" smtClean="0"/>
              <a:t>Political fragmentation (voracity effect)</a:t>
            </a:r>
          </a:p>
          <a:p>
            <a:pPr lvl="1"/>
            <a:r>
              <a:rPr lang="es-CL" smtClean="0"/>
              <a:t>Fiscal rules</a:t>
            </a:r>
          </a:p>
          <a:p>
            <a:pPr lvl="1"/>
            <a:r>
              <a:rPr lang="es-CL" smtClean="0"/>
              <a:t>Monetary policy independence</a:t>
            </a:r>
          </a:p>
          <a:p>
            <a:pPr lvl="1"/>
            <a:r>
              <a:rPr lang="es-CL" smtClean="0"/>
              <a:t>Flexible exchange rates</a:t>
            </a:r>
          </a:p>
          <a:p>
            <a:pPr lvl="1"/>
            <a:r>
              <a:rPr lang="es-CL" smtClean="0"/>
              <a:t>Learning and lessons from the past</a:t>
            </a:r>
          </a:p>
          <a:p>
            <a:endParaRPr lang="es-CL"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a:xfrm>
            <a:off x="612775" y="228600"/>
            <a:ext cx="8153400" cy="990600"/>
          </a:xfrm>
        </p:spPr>
        <p:txBody>
          <a:bodyPr/>
          <a:lstStyle/>
          <a:p>
            <a:pPr>
              <a:lnSpc>
                <a:spcPct val="70000"/>
              </a:lnSpc>
            </a:pPr>
            <a:r>
              <a:rPr lang="es-CL" smtClean="0"/>
              <a:t>What caused the change </a:t>
            </a:r>
            <a:br>
              <a:rPr lang="es-CL" smtClean="0"/>
            </a:br>
            <a:r>
              <a:rPr lang="es-CL" smtClean="0"/>
              <a:t>in fiscal behavior?</a:t>
            </a:r>
            <a:endParaRPr lang="es-ES" smtClean="0"/>
          </a:p>
        </p:txBody>
      </p:sp>
      <p:sp>
        <p:nvSpPr>
          <p:cNvPr id="69634" name="Content Placeholder 1"/>
          <p:cNvSpPr>
            <a:spLocks noGrp="1"/>
          </p:cNvSpPr>
          <p:nvPr>
            <p:ph sz="quarter" idx="1"/>
          </p:nvPr>
        </p:nvSpPr>
        <p:spPr>
          <a:xfrm>
            <a:off x="381000" y="4343400"/>
            <a:ext cx="8531225" cy="2209800"/>
          </a:xfrm>
        </p:spPr>
        <p:txBody>
          <a:bodyPr/>
          <a:lstStyle/>
          <a:p>
            <a:r>
              <a:rPr lang="en-US" sz="2000" smtClean="0"/>
              <a:t>Central bank independence: average number of changes in the central bank governor per year in each decade.</a:t>
            </a:r>
          </a:p>
          <a:p>
            <a:r>
              <a:rPr lang="en-US" sz="2000" smtClean="0"/>
              <a:t>Exchange rate flexibility: Ilzetzki, Reinhart and Rogoff (2008). </a:t>
            </a:r>
          </a:p>
          <a:p>
            <a:r>
              <a:rPr lang="en-US" sz="2000" smtClean="0"/>
              <a:t>Fiscal rule: IMF index</a:t>
            </a:r>
          </a:p>
          <a:p>
            <a:r>
              <a:rPr lang="en-US" sz="2000" smtClean="0"/>
              <a:t>Openness: exports plus imports as % GDP</a:t>
            </a:r>
          </a:p>
          <a:p>
            <a:r>
              <a:rPr lang="en-US" sz="2000" smtClean="0"/>
              <a:t>Political constraint: number of veto points in the political system (Henisz (2000)).  </a:t>
            </a:r>
          </a:p>
        </p:txBody>
      </p:sp>
      <p:pic>
        <p:nvPicPr>
          <p:cNvPr id="69635" name="Picture 2"/>
          <p:cNvPicPr>
            <a:picLocks noChangeAspect="1"/>
          </p:cNvPicPr>
          <p:nvPr/>
        </p:nvPicPr>
        <p:blipFill>
          <a:blip r:embed="rId2"/>
          <a:srcRect/>
          <a:stretch>
            <a:fillRect/>
          </a:stretch>
        </p:blipFill>
        <p:spPr bwMode="auto">
          <a:xfrm>
            <a:off x="0" y="1981200"/>
            <a:ext cx="9144000" cy="205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533400" y="152400"/>
            <a:ext cx="8686800" cy="990600"/>
          </a:xfrm>
        </p:spPr>
        <p:txBody>
          <a:bodyPr/>
          <a:lstStyle/>
          <a:p>
            <a:pPr>
              <a:lnSpc>
                <a:spcPct val="70000"/>
              </a:lnSpc>
            </a:pPr>
            <a:r>
              <a:rPr lang="es-CL" smtClean="0"/>
              <a:t>What caused the change </a:t>
            </a:r>
            <a:br>
              <a:rPr lang="es-CL" smtClean="0"/>
            </a:br>
            <a:r>
              <a:rPr lang="es-CL" smtClean="0"/>
              <a:t>in fiscal behavior?</a:t>
            </a:r>
            <a:endParaRPr lang="en-US" smtClean="0"/>
          </a:p>
        </p:txBody>
      </p:sp>
      <p:pic>
        <p:nvPicPr>
          <p:cNvPr id="70658" name="Picture 3"/>
          <p:cNvPicPr>
            <a:picLocks noChangeAspect="1"/>
          </p:cNvPicPr>
          <p:nvPr/>
        </p:nvPicPr>
        <p:blipFill>
          <a:blip r:embed="rId2"/>
          <a:srcRect/>
          <a:stretch>
            <a:fillRect/>
          </a:stretch>
        </p:blipFill>
        <p:spPr bwMode="auto">
          <a:xfrm>
            <a:off x="1600200" y="1514475"/>
            <a:ext cx="6019800" cy="519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a:xfrm>
            <a:off x="533400" y="228600"/>
            <a:ext cx="8686800" cy="990600"/>
          </a:xfrm>
        </p:spPr>
        <p:txBody>
          <a:bodyPr/>
          <a:lstStyle/>
          <a:p>
            <a:pPr>
              <a:lnSpc>
                <a:spcPct val="70000"/>
              </a:lnSpc>
            </a:pPr>
            <a:r>
              <a:rPr lang="en-US" smtClean="0"/>
              <a:t>Designing fiscal policy in emerging commodity republics</a:t>
            </a:r>
          </a:p>
        </p:txBody>
      </p:sp>
      <p:sp>
        <p:nvSpPr>
          <p:cNvPr id="71682" name="Rectangle 3"/>
          <p:cNvSpPr>
            <a:spLocks noGrp="1"/>
          </p:cNvSpPr>
          <p:nvPr>
            <p:ph type="body" idx="1"/>
          </p:nvPr>
        </p:nvSpPr>
        <p:spPr>
          <a:xfrm>
            <a:off x="152400" y="1676400"/>
            <a:ext cx="8839200" cy="4525963"/>
          </a:xfrm>
        </p:spPr>
        <p:txBody>
          <a:bodyPr/>
          <a:lstStyle/>
          <a:p>
            <a:pPr>
              <a:lnSpc>
                <a:spcPct val="80000"/>
              </a:lnSpc>
            </a:pPr>
            <a:endParaRPr lang="es-CL" smtClean="0"/>
          </a:p>
          <a:p>
            <a:pPr>
              <a:lnSpc>
                <a:spcPct val="80000"/>
              </a:lnSpc>
            </a:pPr>
            <a:r>
              <a:rPr lang="es-CL" smtClean="0"/>
              <a:t>What can be learnt from the experience of emerging market economies endowed with natural resources? </a:t>
            </a:r>
          </a:p>
          <a:p>
            <a:pPr>
              <a:lnSpc>
                <a:spcPct val="80000"/>
              </a:lnSpc>
            </a:pPr>
            <a:r>
              <a:rPr lang="es-CL" smtClean="0"/>
              <a:t>Under what kind of rule and/or institutional arrangements are diffferent fiscal policy tools effective?</a:t>
            </a:r>
          </a:p>
          <a:p>
            <a:pPr>
              <a:lnSpc>
                <a:spcPct val="80000"/>
              </a:lnSpc>
            </a:pPr>
            <a:r>
              <a:rPr lang="es-CL" smtClean="0"/>
              <a:t>Paper: learning from previous failures and fiscal rules may make a difference</a:t>
            </a:r>
          </a:p>
          <a:p>
            <a:pPr>
              <a:lnSpc>
                <a:spcPct val="80000"/>
              </a:lnSpc>
            </a:pPr>
            <a:r>
              <a:rPr lang="es-CL" smtClean="0"/>
              <a:t>My experience: exactly the same</a:t>
            </a:r>
          </a:p>
          <a:p>
            <a:pPr>
              <a:lnSpc>
                <a:spcPct val="80000"/>
              </a:lnSpc>
            </a:pPr>
            <a:r>
              <a:rPr lang="es-CL" smtClean="0"/>
              <a:t>Chile</a:t>
            </a:r>
          </a:p>
          <a:p>
            <a:pPr marL="742950" lvl="1" indent="-285750">
              <a:lnSpc>
                <a:spcPct val="80000"/>
              </a:lnSpc>
            </a:pPr>
            <a:r>
              <a:rPr lang="es-CL" smtClean="0"/>
              <a:t>Will not to repeat mistakes of the 1970s</a:t>
            </a:r>
          </a:p>
          <a:p>
            <a:pPr marL="742950" lvl="1" indent="-285750">
              <a:lnSpc>
                <a:spcPct val="80000"/>
              </a:lnSpc>
            </a:pPr>
            <a:r>
              <a:rPr lang="es-CL" smtClean="0"/>
              <a:t>Fiscal rule in place since 2001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itle 1"/>
          <p:cNvSpPr>
            <a:spLocks noGrp="1"/>
          </p:cNvSpPr>
          <p:nvPr>
            <p:ph type="title" idx="4294967295"/>
          </p:nvPr>
        </p:nvSpPr>
        <p:spPr>
          <a:xfrm>
            <a:off x="533400" y="304800"/>
            <a:ext cx="9144000" cy="990600"/>
          </a:xfrm>
        </p:spPr>
        <p:txBody>
          <a:bodyPr/>
          <a:lstStyle/>
          <a:p>
            <a:pPr eaLnBrk="1" hangingPunct="1"/>
            <a:r>
              <a:rPr lang="en-US" sz="3600" smtClean="0"/>
              <a:t>Chile: fiscal surpluses and the price of copper</a:t>
            </a:r>
          </a:p>
        </p:txBody>
      </p:sp>
      <p:graphicFrame>
        <p:nvGraphicFramePr>
          <p:cNvPr id="53251" name="Object 3"/>
          <p:cNvGraphicFramePr>
            <a:graphicFrameLocks noChangeAspect="1"/>
          </p:cNvGraphicFramePr>
          <p:nvPr/>
        </p:nvGraphicFramePr>
        <p:xfrm>
          <a:off x="0" y="1905000"/>
          <a:ext cx="9144000" cy="4394200"/>
        </p:xfrm>
        <a:graphic>
          <a:graphicData uri="http://schemas.openxmlformats.org/presentationml/2006/ole">
            <p:oleObj spid="_x0000_s53251" name="Gráfico" r:id="rId3" imgW="5886416" imgH="2828857" progId="Excel.Shee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itle 1"/>
          <p:cNvSpPr>
            <a:spLocks noGrp="1"/>
          </p:cNvSpPr>
          <p:nvPr>
            <p:ph type="title" idx="4294967295"/>
          </p:nvPr>
        </p:nvSpPr>
        <p:spPr>
          <a:xfrm>
            <a:off x="457200" y="228600"/>
            <a:ext cx="8686800" cy="990600"/>
          </a:xfrm>
        </p:spPr>
        <p:txBody>
          <a:bodyPr/>
          <a:lstStyle/>
          <a:p>
            <a:pPr algn="ctr" eaLnBrk="1" hangingPunct="1"/>
            <a:r>
              <a:rPr lang="en-US" sz="3600" smtClean="0"/>
              <a:t>Chilean public debt: a long way from Europe</a:t>
            </a:r>
            <a:endParaRPr lang="en-US" sz="4800" smtClean="0"/>
          </a:p>
        </p:txBody>
      </p:sp>
      <p:graphicFrame>
        <p:nvGraphicFramePr>
          <p:cNvPr id="54275" name="Object 3"/>
          <p:cNvGraphicFramePr>
            <a:graphicFrameLocks noChangeAspect="1"/>
          </p:cNvGraphicFramePr>
          <p:nvPr/>
        </p:nvGraphicFramePr>
        <p:xfrm>
          <a:off x="-76200" y="1905000"/>
          <a:ext cx="9144000" cy="4378325"/>
        </p:xfrm>
        <a:graphic>
          <a:graphicData uri="http://schemas.openxmlformats.org/presentationml/2006/ole">
            <p:oleObj spid="_x0000_s54275" name="Gráfico" r:id="rId3" imgW="5886416" imgH="2819400" progId="Excel.Shee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1524000" y="3733800"/>
            <a:ext cx="7543800" cy="1828800"/>
          </a:xfrm>
        </p:spPr>
        <p:txBody>
          <a:bodyPr/>
          <a:lstStyle/>
          <a:p>
            <a:pPr eaLnBrk="1" hangingPunct="1">
              <a:defRPr/>
            </a:pPr>
            <a:r>
              <a:rPr lang="es-CL" sz="4000" dirty="0"/>
              <a:t>Was This Time Different?</a:t>
            </a:r>
            <a:br>
              <a:rPr lang="es-CL" sz="4000" dirty="0"/>
            </a:br>
            <a:r>
              <a:rPr lang="es-CL" sz="4000" dirty="0"/>
              <a:t>Fiscal Policy in Commodity Republics</a:t>
            </a:r>
            <a:br>
              <a:rPr lang="es-CL" sz="4000" dirty="0"/>
            </a:br>
            <a:r>
              <a:rPr lang="en-US" sz="3600" cap="none" dirty="0" smtClean="0"/>
              <a:t/>
            </a:r>
            <a:br>
              <a:rPr lang="en-US" sz="3600" cap="none" dirty="0" smtClean="0"/>
            </a:br>
            <a:r>
              <a:rPr lang="en-US" sz="3600" cap="none" dirty="0" smtClean="0"/>
              <a:t/>
            </a:r>
            <a:br>
              <a:rPr lang="en-US" sz="3600" cap="none" dirty="0" smtClean="0"/>
            </a:br>
            <a:r>
              <a:rPr lang="en-US" sz="3200" cap="none" dirty="0" smtClean="0"/>
              <a:t>Luis Felipe </a:t>
            </a:r>
            <a:r>
              <a:rPr lang="en-US" sz="3200" cap="none" dirty="0" err="1"/>
              <a:t>Céspedes</a:t>
            </a:r>
            <a:r>
              <a:rPr lang="en-US" sz="3200" cap="none" dirty="0"/>
              <a:t> </a:t>
            </a:r>
            <a:r>
              <a:rPr lang="en-US" sz="3200" cap="none" dirty="0" smtClean="0"/>
              <a:t>(UAI) </a:t>
            </a:r>
            <a:r>
              <a:rPr lang="en-US" sz="3200" cap="none" dirty="0"/>
              <a:t/>
            </a:r>
            <a:br>
              <a:rPr lang="en-US" sz="3200" cap="none" dirty="0"/>
            </a:br>
            <a:r>
              <a:rPr lang="en-US" sz="3200" cap="none" dirty="0" smtClean="0"/>
              <a:t>Andrés Velasco (Harvard University &amp; NBER)</a:t>
            </a:r>
          </a:p>
        </p:txBody>
      </p:sp>
      <p:sp>
        <p:nvSpPr>
          <p:cNvPr id="76802" name="Subtitle 2"/>
          <p:cNvSpPr>
            <a:spLocks noGrp="1"/>
          </p:cNvSpPr>
          <p:nvPr>
            <p:ph type="subTitle" idx="1"/>
          </p:nvPr>
        </p:nvSpPr>
        <p:spPr>
          <a:xfrm>
            <a:off x="2362200" y="6096000"/>
            <a:ext cx="6705600" cy="685800"/>
          </a:xfrm>
        </p:spPr>
        <p:txBody>
          <a:bodyPr/>
          <a:lstStyle/>
          <a:p>
            <a:pPr eaLnBrk="1" hangingPunct="1"/>
            <a:r>
              <a:rPr lang="es-CL" smtClean="0"/>
              <a:t>10th BIS Annual Conference, 23-24 June 2011</a:t>
            </a:r>
            <a:endParaRPr lang="es-E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609600" y="228600"/>
            <a:ext cx="8153400" cy="990600"/>
          </a:xfrm>
        </p:spPr>
        <p:txBody>
          <a:bodyPr/>
          <a:lstStyle/>
          <a:p>
            <a:r>
              <a:rPr lang="es-CL" smtClean="0"/>
              <a:t>…but in practice</a:t>
            </a:r>
            <a:endParaRPr lang="es-ES" smtClean="0"/>
          </a:p>
        </p:txBody>
      </p:sp>
      <p:sp>
        <p:nvSpPr>
          <p:cNvPr id="20482" name="Rectangle 3"/>
          <p:cNvSpPr>
            <a:spLocks noGrp="1"/>
          </p:cNvSpPr>
          <p:nvPr>
            <p:ph type="body" idx="1"/>
          </p:nvPr>
        </p:nvSpPr>
        <p:spPr>
          <a:xfrm>
            <a:off x="152400" y="1646238"/>
            <a:ext cx="8839200" cy="4525962"/>
          </a:xfrm>
        </p:spPr>
        <p:txBody>
          <a:bodyPr/>
          <a:lstStyle/>
          <a:p>
            <a:r>
              <a:rPr lang="es-CL" smtClean="0"/>
              <a:t>Governments often seem to follow a pro-cyclical fiscal policy. </a:t>
            </a:r>
          </a:p>
          <a:p>
            <a:r>
              <a:rPr lang="es-CL" smtClean="0"/>
              <a:t>Cuddington (1989), Talvi and Vegh (1995) and Sinnott (2009), among others, document that governments save too little or even disave in booms. </a:t>
            </a:r>
          </a:p>
          <a:p>
            <a:r>
              <a:rPr lang="es-CL" smtClean="0"/>
              <a:t>Procyclicality is most evident in Latin America (Gavin et al 1996, Gavin and Perotti 1997, Stein et al 1999) but is also present in OECD countries (Talvi and Vegh 1999, Arreaza et al 1999, Lane 1999 and 2003).</a:t>
            </a:r>
            <a:endParaRPr lang="es-E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609600" y="228600"/>
            <a:ext cx="8153400" cy="990600"/>
          </a:xfrm>
        </p:spPr>
        <p:txBody>
          <a:bodyPr/>
          <a:lstStyle/>
          <a:p>
            <a:r>
              <a:rPr lang="es-CL" smtClean="0"/>
              <a:t>Commodity-rich countries</a:t>
            </a:r>
            <a:endParaRPr lang="es-ES" smtClean="0"/>
          </a:p>
        </p:txBody>
      </p:sp>
      <p:sp>
        <p:nvSpPr>
          <p:cNvPr id="21506" name="Rectangle 3"/>
          <p:cNvSpPr>
            <a:spLocks noGrp="1"/>
          </p:cNvSpPr>
          <p:nvPr>
            <p:ph type="body" idx="1"/>
          </p:nvPr>
        </p:nvSpPr>
        <p:spPr>
          <a:xfrm>
            <a:off x="152400" y="1646238"/>
            <a:ext cx="8839200" cy="4525962"/>
          </a:xfrm>
        </p:spPr>
        <p:txBody>
          <a:bodyPr/>
          <a:lstStyle/>
          <a:p>
            <a:pPr>
              <a:lnSpc>
                <a:spcPct val="90000"/>
              </a:lnSpc>
            </a:pPr>
            <a:r>
              <a:rPr lang="es-CL" smtClean="0"/>
              <a:t>The problem of procyclicality seems to be especially acute for commodity-rich nations –commodity republics in the nomenclature of this paper. </a:t>
            </a:r>
          </a:p>
          <a:p>
            <a:pPr>
              <a:lnSpc>
                <a:spcPct val="90000"/>
              </a:lnSpc>
            </a:pPr>
            <a:r>
              <a:rPr lang="es-CL" smtClean="0"/>
              <a:t>In those countries commodity-linked revenues (taxes, royalties, profits) can be a large portion of government revenue (see Sinnott 2009). And by any measure, commodity price volatility is large. </a:t>
            </a:r>
          </a:p>
          <a:p>
            <a:pPr>
              <a:lnSpc>
                <a:spcPct val="90000"/>
              </a:lnSpc>
            </a:pPr>
            <a:r>
              <a:rPr lang="es-CL" smtClean="0"/>
              <a:t>As a result, overall revenues are quite volatile –and so can be spending and the fiscal balance.</a:t>
            </a:r>
            <a:endParaRPr lang="es-ES" smtClean="0"/>
          </a:p>
          <a:p>
            <a:pPr>
              <a:lnSpc>
                <a:spcPct val="90000"/>
              </a:lnSpc>
            </a:pPr>
            <a:r>
              <a:rPr lang="es-CL" smtClean="0"/>
              <a:t>So much so, that a revenue increase of x% can call forth a spending increase of more than x%, so that deficits rise during commodity price booms.</a:t>
            </a:r>
            <a:endParaRPr lang="es-E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p:cNvSpPr>
          <p:nvPr>
            <p:ph type="title" idx="4294967295"/>
          </p:nvPr>
        </p:nvSpPr>
        <p:spPr>
          <a:xfrm>
            <a:off x="533400" y="228600"/>
            <a:ext cx="9144000" cy="990600"/>
          </a:xfrm>
        </p:spPr>
        <p:txBody>
          <a:bodyPr/>
          <a:lstStyle/>
          <a:p>
            <a:pPr>
              <a:lnSpc>
                <a:spcPct val="70000"/>
              </a:lnSpc>
            </a:pPr>
            <a:r>
              <a:rPr lang="es-CL" sz="3800" smtClean="0"/>
              <a:t>Mexico in the 1970s and 1980s:</a:t>
            </a:r>
            <a:br>
              <a:rPr lang="es-CL" sz="3800" smtClean="0"/>
            </a:br>
            <a:r>
              <a:rPr lang="es-CL" sz="3800" smtClean="0"/>
              <a:t>an example of procyclicality</a:t>
            </a:r>
            <a:endParaRPr lang="es-ES" sz="3800" smtClean="0"/>
          </a:p>
        </p:txBody>
      </p:sp>
      <p:graphicFrame>
        <p:nvGraphicFramePr>
          <p:cNvPr id="52227" name="Object 3"/>
          <p:cNvGraphicFramePr>
            <a:graphicFrameLocks noChangeAspect="1"/>
          </p:cNvGraphicFramePr>
          <p:nvPr>
            <p:ph idx="4294967295"/>
          </p:nvPr>
        </p:nvGraphicFramePr>
        <p:xfrm>
          <a:off x="685800" y="1752600"/>
          <a:ext cx="7924800" cy="4765675"/>
        </p:xfrm>
        <a:graphic>
          <a:graphicData uri="http://schemas.openxmlformats.org/presentationml/2006/ole">
            <p:oleObj spid="_x0000_s52227" name="Gráfico" r:id="rId3" imgW="5257935" imgH="3162300" progId="Excel.Chart.8">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a:xfrm>
            <a:off x="609600" y="228600"/>
            <a:ext cx="8153400" cy="990600"/>
          </a:xfrm>
        </p:spPr>
        <p:txBody>
          <a:bodyPr/>
          <a:lstStyle/>
          <a:p>
            <a:r>
              <a:rPr lang="es-CL" smtClean="0"/>
              <a:t>The paper</a:t>
            </a:r>
            <a:endParaRPr lang="es-ES" smtClean="0"/>
          </a:p>
        </p:txBody>
      </p:sp>
      <p:sp>
        <p:nvSpPr>
          <p:cNvPr id="73730" name="Rectangle 3"/>
          <p:cNvSpPr>
            <a:spLocks noGrp="1"/>
          </p:cNvSpPr>
          <p:nvPr>
            <p:ph type="body" idx="1"/>
          </p:nvPr>
        </p:nvSpPr>
        <p:spPr>
          <a:xfrm>
            <a:off x="152400" y="1646238"/>
            <a:ext cx="8839200" cy="4525962"/>
          </a:xfrm>
        </p:spPr>
        <p:txBody>
          <a:bodyPr/>
          <a:lstStyle/>
          <a:p>
            <a:r>
              <a:rPr lang="es-CL" smtClean="0"/>
              <a:t>We revisit the issue of fiscal procyclicality in commodity republics. </a:t>
            </a:r>
          </a:p>
          <a:p>
            <a:r>
              <a:rPr lang="es-CL" smtClean="0"/>
              <a:t>Given that the behavior of commodity prices is plausibly a main driver of fiscal policy outcomes in these countries, we focus on the behavior of fiscal variables across the commodity cycle. </a:t>
            </a:r>
          </a:p>
          <a:p>
            <a:r>
              <a:rPr lang="es-CL" smtClean="0"/>
              <a:t>The paper has two goals:</a:t>
            </a:r>
          </a:p>
          <a:p>
            <a:pPr lvl="1"/>
            <a:r>
              <a:rPr lang="es-CL" smtClean="0"/>
              <a:t>to document the behavior of fiscal policy for a large number of commodity-producing over a long period of time. </a:t>
            </a:r>
          </a:p>
          <a:p>
            <a:pPr lvl="1"/>
            <a:r>
              <a:rPr lang="es-CL" smtClean="0"/>
              <a:t>to see whether the behavior of fiscal policy in such countries has changed over time. Was this time different?</a:t>
            </a:r>
            <a:endParaRPr lang="es-E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p:nvPr>
        </p:nvSpPr>
        <p:spPr>
          <a:xfrm>
            <a:off x="304800" y="228600"/>
            <a:ext cx="8686800" cy="990600"/>
          </a:xfrm>
        </p:spPr>
        <p:txBody>
          <a:bodyPr/>
          <a:lstStyle/>
          <a:p>
            <a:r>
              <a:rPr lang="es-CL" smtClean="0"/>
              <a:t>Commodity price index and episodes</a:t>
            </a:r>
            <a:endParaRPr lang="es-ES" smtClean="0"/>
          </a:p>
        </p:txBody>
      </p:sp>
      <p:sp>
        <p:nvSpPr>
          <p:cNvPr id="75778" name="Rectangle 3"/>
          <p:cNvSpPr>
            <a:spLocks noGrp="1"/>
          </p:cNvSpPr>
          <p:nvPr>
            <p:ph type="body" idx="1"/>
          </p:nvPr>
        </p:nvSpPr>
        <p:spPr>
          <a:xfrm>
            <a:off x="152400" y="2027238"/>
            <a:ext cx="8839200" cy="4525962"/>
          </a:xfrm>
        </p:spPr>
        <p:txBody>
          <a:bodyPr/>
          <a:lstStyle/>
          <a:p>
            <a:r>
              <a:rPr lang="es-CL" smtClean="0"/>
              <a:t>Using a commodity price index we identify commodity boom episodes. </a:t>
            </a:r>
          </a:p>
          <a:p>
            <a:endParaRPr lang="es-CL" smtClean="0"/>
          </a:p>
          <a:p>
            <a:r>
              <a:rPr lang="es-CL" smtClean="0"/>
              <a:t>We define a commodity boom episode as a period in which our domestic production-weighted commodity price index surpasses its historical trend by a certain amount (25%) </a:t>
            </a:r>
            <a:endParaRPr lang="es-E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304800" y="228600"/>
            <a:ext cx="8686800" cy="990600"/>
          </a:xfrm>
        </p:spPr>
        <p:txBody>
          <a:bodyPr/>
          <a:lstStyle/>
          <a:p>
            <a:r>
              <a:rPr lang="es-CL" smtClean="0"/>
              <a:t>Commodity price index: 2 booms</a:t>
            </a:r>
            <a:endParaRPr lang="es-ES" smtClean="0"/>
          </a:p>
        </p:txBody>
      </p:sp>
      <p:pic>
        <p:nvPicPr>
          <p:cNvPr id="55298" name="Picture 5"/>
          <p:cNvPicPr>
            <a:picLocks noChangeAspect="1"/>
          </p:cNvPicPr>
          <p:nvPr/>
        </p:nvPicPr>
        <p:blipFill>
          <a:blip r:embed="rId2"/>
          <a:srcRect/>
          <a:stretch>
            <a:fillRect/>
          </a:stretch>
        </p:blipFill>
        <p:spPr bwMode="auto">
          <a:xfrm>
            <a:off x="0" y="1498600"/>
            <a:ext cx="9144000" cy="535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p:txBody>
          <a:bodyPr/>
          <a:lstStyle/>
          <a:p>
            <a:r>
              <a:rPr lang="en-US" smtClean="0"/>
              <a:t>Commodity prices around episodes</a:t>
            </a:r>
          </a:p>
        </p:txBody>
      </p:sp>
      <p:sp>
        <p:nvSpPr>
          <p:cNvPr id="56322" name="Content Placeholder 16"/>
          <p:cNvSpPr>
            <a:spLocks noGrp="1"/>
          </p:cNvSpPr>
          <p:nvPr>
            <p:ph sz="quarter" idx="2"/>
          </p:nvPr>
        </p:nvSpPr>
        <p:spPr>
          <a:xfrm>
            <a:off x="5029200" y="1752600"/>
            <a:ext cx="3886200" cy="4572000"/>
          </a:xfrm>
        </p:spPr>
        <p:txBody>
          <a:bodyPr/>
          <a:lstStyle/>
          <a:p>
            <a:r>
              <a:rPr lang="en-US" smtClean="0"/>
              <a:t>In the episodes before 2000 average commodity price increased 59,9%.</a:t>
            </a:r>
          </a:p>
          <a:p>
            <a:r>
              <a:rPr lang="en-US" smtClean="0"/>
              <a:t>In the recent episode, they increased 59,6%.</a:t>
            </a:r>
          </a:p>
          <a:p>
            <a:r>
              <a:rPr lang="en-US" smtClean="0"/>
              <a:t>By this measure, the two “aggregate episodes” are almost identical.</a:t>
            </a:r>
          </a:p>
        </p:txBody>
      </p:sp>
      <p:pic>
        <p:nvPicPr>
          <p:cNvPr id="56323" name="Picture 11"/>
          <p:cNvPicPr>
            <a:picLocks noChangeAspect="1"/>
          </p:cNvPicPr>
          <p:nvPr/>
        </p:nvPicPr>
        <p:blipFill>
          <a:blip r:embed="rId2"/>
          <a:srcRect/>
          <a:stretch>
            <a:fillRect/>
          </a:stretch>
        </p:blipFill>
        <p:spPr bwMode="auto">
          <a:xfrm>
            <a:off x="152400" y="2222500"/>
            <a:ext cx="4648200" cy="313848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0</TotalTime>
  <Words>946</Words>
  <Application>Microsoft Macintosh PowerPoint</Application>
  <PresentationFormat>On-screen Show (4:3)</PresentationFormat>
  <Paragraphs>88</Paragraphs>
  <Slides>27</Slides>
  <Notes>0</Notes>
  <HiddenSlides>0</HiddenSlides>
  <MMClips>0</MMClips>
  <ScaleCrop>false</ScaleCrop>
  <HeadingPairs>
    <vt:vector size="8" baseType="variant">
      <vt:variant>
        <vt:lpstr>Fonts Used</vt:lpstr>
      </vt:variant>
      <vt:variant>
        <vt:i4>6</vt:i4>
      </vt:variant>
      <vt:variant>
        <vt:lpstr>Design Template</vt:lpstr>
      </vt:variant>
      <vt:variant>
        <vt:i4>8</vt:i4>
      </vt:variant>
      <vt:variant>
        <vt:lpstr>Embedded OLE Servers</vt:lpstr>
      </vt:variant>
      <vt:variant>
        <vt:i4>1</vt:i4>
      </vt:variant>
      <vt:variant>
        <vt:lpstr>Slide Titles</vt:lpstr>
      </vt:variant>
      <vt:variant>
        <vt:i4>27</vt:i4>
      </vt:variant>
    </vt:vector>
  </HeadingPairs>
  <TitlesOfParts>
    <vt:vector size="42" baseType="lpstr">
      <vt:lpstr>Arial</vt:lpstr>
      <vt:lpstr>Tw Cen MT</vt:lpstr>
      <vt:lpstr>Wingdings</vt:lpstr>
      <vt:lpstr>Wingdings 2</vt:lpstr>
      <vt:lpstr>Calibri</vt:lpstr>
      <vt:lpstr>Times New Roman</vt:lpstr>
      <vt:lpstr>Median</vt:lpstr>
      <vt:lpstr>Median</vt:lpstr>
      <vt:lpstr>Median</vt:lpstr>
      <vt:lpstr>Median</vt:lpstr>
      <vt:lpstr>Median</vt:lpstr>
      <vt:lpstr>Median</vt:lpstr>
      <vt:lpstr>Median</vt:lpstr>
      <vt:lpstr>Median</vt:lpstr>
      <vt:lpstr>Gráfico</vt:lpstr>
      <vt:lpstr>WAS THIS TIME DIFFERENT? FISCAL POLICY IN COMMODITY REPUBLICS   Luis Felipe Céspedes (UAI)  Andrés Velasco (Harvard University &amp; NBER)</vt:lpstr>
      <vt:lpstr>Fiscal policy “should” be countercyclical</vt:lpstr>
      <vt:lpstr>…but in practice</vt:lpstr>
      <vt:lpstr>Commodity-rich countries</vt:lpstr>
      <vt:lpstr>Mexico in the 1970s and 1980s: an example of procyclicality</vt:lpstr>
      <vt:lpstr>The paper</vt:lpstr>
      <vt:lpstr>Commodity price index and episodes</vt:lpstr>
      <vt:lpstr>Commodity price index: 2 booms</vt:lpstr>
      <vt:lpstr>Commodity prices around episodes</vt:lpstr>
      <vt:lpstr>Episodes</vt:lpstr>
      <vt:lpstr>Commodity prices around episodes</vt:lpstr>
      <vt:lpstr>Fiscal variables around commodity  price booms: fiscal balance</vt:lpstr>
      <vt:lpstr>Fiscal variables around commodity price booms: government revenues</vt:lpstr>
      <vt:lpstr>Fiscal variables around commodity price booms: government expenditures</vt:lpstr>
      <vt:lpstr>Fiscal variables around  commodity price booms</vt:lpstr>
      <vt:lpstr>Cyclicality of fiscal policy I</vt:lpstr>
      <vt:lpstr>Cyclicality of fiscal policy I</vt:lpstr>
      <vt:lpstr>Cyclicality of fiscal policy II</vt:lpstr>
      <vt:lpstr>Cyclicality of fiscal policy II</vt:lpstr>
      <vt:lpstr>Cyclicality of fiscal policy: summary</vt:lpstr>
      <vt:lpstr>What caused the change  in fiscal behavior?</vt:lpstr>
      <vt:lpstr>What caused the change  in fiscal behavior?</vt:lpstr>
      <vt:lpstr>What caused the change  in fiscal behavior?</vt:lpstr>
      <vt:lpstr>Designing fiscal policy in emerging commodity republics</vt:lpstr>
      <vt:lpstr>Chile: fiscal surpluses and the price of copper</vt:lpstr>
      <vt:lpstr>Chilean public debt: a long way from Europe</vt:lpstr>
      <vt:lpstr>WAS THIS TIME DIFFERENT? FISCAL POLICY IN COMMODITY REPUBLICS   Luis Felipe Céspedes (UAI)  Andrés Velasco (Harvard University &amp; NBER)</vt:lpstr>
    </vt:vector>
  </TitlesOfParts>
  <Company>International Monetary Fund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REBALANCING  Gian Maria Milesi-Ferretti International Monetary Fund Research Department</dc:title>
  <dc:creator>gmilesiferretti</dc:creator>
  <cp:lastModifiedBy>Wehrli Gabriela</cp:lastModifiedBy>
  <cp:revision>520</cp:revision>
  <dcterms:created xsi:type="dcterms:W3CDTF">2010-09-11T19:14:29Z</dcterms:created>
  <dcterms:modified xsi:type="dcterms:W3CDTF">2011-07-04T14:13:47Z</dcterms:modified>
</cp:coreProperties>
</file>